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9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6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1" r:id="rId34"/>
    <p:sldId id="292" r:id="rId35"/>
    <p:sldId id="263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E4832-F357-4B12-8000-54BAC373764F}" type="datetimeFigureOut">
              <a:rPr lang="en-US" smtClean="0"/>
              <a:pPr/>
              <a:t>11/3/2020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8C62D9-D166-425E-B7AA-28E5A73A86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Dr. Jyoti Lakhani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 descr="Image result for St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609600"/>
            <a:ext cx="1981200" cy="2971802"/>
          </a:xfrm>
          <a:prstGeom prst="rect">
            <a:avLst/>
          </a:prstGeom>
          <a:noFill/>
        </p:spPr>
      </p:pic>
      <p:pic>
        <p:nvPicPr>
          <p:cNvPr id="1028" name="Picture 4" descr="Image result for St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62200" y="1447800"/>
            <a:ext cx="1524000" cy="1714500"/>
          </a:xfrm>
          <a:prstGeom prst="rect">
            <a:avLst/>
          </a:prstGeom>
          <a:noFill/>
        </p:spPr>
      </p:pic>
      <p:sp>
        <p:nvSpPr>
          <p:cNvPr id="1030" name="AutoShape 6" descr="Image result for Sta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Stac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4" name="Picture 10" descr="Image result for Stac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91000" y="1447800"/>
            <a:ext cx="2781300" cy="1714500"/>
          </a:xfrm>
          <a:prstGeom prst="rect">
            <a:avLst/>
          </a:prstGeom>
          <a:noFill/>
        </p:spPr>
      </p:pic>
      <p:pic>
        <p:nvPicPr>
          <p:cNvPr id="1036" name="Picture 12" descr="Stack Pipe"/>
          <p:cNvPicPr>
            <a:picLocks noChangeAspect="1" noChangeArrowheads="1"/>
          </p:cNvPicPr>
          <p:nvPr/>
        </p:nvPicPr>
        <p:blipFill>
          <a:blip r:embed="rId5"/>
          <a:srcRect b="14815"/>
          <a:stretch>
            <a:fillRect/>
          </a:stretch>
        </p:blipFill>
        <p:spPr bwMode="auto">
          <a:xfrm>
            <a:off x="3200400" y="3962400"/>
            <a:ext cx="2057400" cy="1752600"/>
          </a:xfrm>
          <a:prstGeom prst="rect">
            <a:avLst/>
          </a:prstGeom>
          <a:noFill/>
        </p:spPr>
      </p:pic>
      <p:pic>
        <p:nvPicPr>
          <p:cNvPr id="1038" name="Picture 14" descr="Image result for Stack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3810000"/>
            <a:ext cx="2705100" cy="1800225"/>
          </a:xfrm>
          <a:prstGeom prst="rect">
            <a:avLst/>
          </a:prstGeom>
          <a:noFill/>
        </p:spPr>
      </p:pic>
      <p:pic>
        <p:nvPicPr>
          <p:cNvPr id="1040" name="Picture 16" descr="Image result for Stack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1000" y="4267200"/>
            <a:ext cx="2190750" cy="1714500"/>
          </a:xfrm>
          <a:prstGeom prst="rect">
            <a:avLst/>
          </a:prstGeom>
          <a:noFill/>
        </p:spPr>
      </p:pic>
      <p:pic>
        <p:nvPicPr>
          <p:cNvPr id="1042" name="Picture 18" descr="Image result for Stack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467600" y="1219200"/>
            <a:ext cx="1095375" cy="1790701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200400" y="0"/>
            <a:ext cx="36498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2400" b="1" dirty="0" smtClean="0">
                <a:solidFill>
                  <a:srgbClr val="C00000"/>
                </a:solidFill>
              </a:rPr>
              <a:t>STACK</a:t>
            </a:r>
          </a:p>
          <a:p>
            <a:pPr algn="ctr"/>
            <a:r>
              <a:rPr lang="en-IN" sz="2400" b="1" dirty="0" smtClean="0">
                <a:solidFill>
                  <a:srgbClr val="002060"/>
                </a:solidFill>
              </a:rPr>
              <a:t>Some Real World Examples</a:t>
            </a:r>
            <a:endParaRPr 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54102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54102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433416" cy="4724400"/>
            <a:chOff x="609600" y="1219200"/>
            <a:chExt cx="24334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5334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54102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0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419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4572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4572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572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572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419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36576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066800"/>
            <a:ext cx="3276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A Linear Data Structure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Last In First Out  (LIFO) /</a:t>
            </a: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First in Last Out (FILO)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TOP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Insertion : </a:t>
            </a:r>
            <a:r>
              <a:rPr lang="en-IN" b="1" dirty="0" smtClean="0">
                <a:solidFill>
                  <a:srgbClr val="C00000"/>
                </a:solidFill>
              </a:rPr>
              <a:t>POP()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Deletion : Push()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781800" y="1524000"/>
            <a:ext cx="1905000" cy="4572000"/>
            <a:chOff x="5791200" y="685800"/>
            <a:chExt cx="1905000" cy="5562600"/>
          </a:xfrm>
        </p:grpSpPr>
        <p:sp>
          <p:nvSpPr>
            <p:cNvPr id="9" name="Rectangle 8"/>
            <p:cNvSpPr/>
            <p:nvPr/>
          </p:nvSpPr>
          <p:spPr>
            <a:xfrm>
              <a:off x="6172200" y="1066800"/>
              <a:ext cx="1066800" cy="5181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91200" y="685800"/>
              <a:ext cx="1905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86200" y="22860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5715000" y="9906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638800" y="21336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638800" y="34290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885 -0.00556 C 0.10399 0.24097 0.14931 0.48796 0.16667 0.594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" y="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9 -0.07106 C 0.07448 0.0581 0.15104 0.1875 0.18003 0.23843 " pathEditMode="relative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9 -0.2493 C 0.07725 -0.1919 0.14878 -0.13426 0.17534 -0.11389 " pathEditMode="relative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5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5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419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5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57216" cy="4724400"/>
            <a:chOff x="609600" y="1219200"/>
            <a:chExt cx="23572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057400" y="2971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5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5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419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286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04816" cy="4724400"/>
            <a:chOff x="609600" y="1219200"/>
            <a:chExt cx="22048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2286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04816" cy="4724400"/>
            <a:chOff x="609600" y="1219200"/>
            <a:chExt cx="22048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2209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66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209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66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2895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066800"/>
            <a:ext cx="304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A Linear Data Structure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Last In First Out  (LIFO) /First in Last Out (FILO)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TOP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Insertion : POP()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Deletion : </a:t>
            </a:r>
            <a:r>
              <a:rPr lang="en-IN" b="1" dirty="0" smtClean="0">
                <a:solidFill>
                  <a:srgbClr val="C00000"/>
                </a:solidFill>
              </a:rPr>
              <a:t>PUSH( ITEM)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PEEK()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6781800" y="1524000"/>
            <a:ext cx="1905000" cy="4572000"/>
            <a:chOff x="5791200" y="685800"/>
            <a:chExt cx="1905000" cy="5562600"/>
          </a:xfrm>
        </p:grpSpPr>
        <p:sp>
          <p:nvSpPr>
            <p:cNvPr id="9" name="Rectangle 8"/>
            <p:cNvSpPr/>
            <p:nvPr/>
          </p:nvSpPr>
          <p:spPr>
            <a:xfrm>
              <a:off x="6172200" y="1066800"/>
              <a:ext cx="1066800" cy="5181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91200" y="685800"/>
              <a:ext cx="1905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86200" y="22860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239000" y="49530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39000" y="38100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39000" y="25908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33333E-6 C -0.06493 0.07824 -0.12986 0.15648 -0.15643 0.18912 " pathEditMode="relative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7037E-7 C -0.06077 -0.05834 -0.12153 -0.11644 -0.15 -0.13982 " pathEditMode="relative" ptsTypes="aA">
                                      <p:cBhvr>
                                        <p:cTn id="1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C -0.07466 -0.1875 -0.14913 -0.37477 -0.15 -0.44097 " pathEditMode="relative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3276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04816" cy="4724400"/>
            <a:chOff x="609600" y="1219200"/>
            <a:chExt cx="22048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2286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66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04816" cy="4724400"/>
            <a:chOff x="609600" y="1219200"/>
            <a:chExt cx="22048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2286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66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3581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04816" cy="4724400"/>
            <a:chOff x="609600" y="1219200"/>
            <a:chExt cx="22048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2286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66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38100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28600"/>
            <a:ext cx="1936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STACK::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POP()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838200"/>
            <a:ext cx="69342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</a:t>
            </a:r>
            <a:r>
              <a:rPr lang="en-IN" sz="2000" b="1" dirty="0" smtClean="0">
                <a:solidFill>
                  <a:srgbClr val="002060"/>
                </a:solidFill>
              </a:rPr>
              <a:t>[ TOP </a:t>
            </a:r>
            <a:r>
              <a:rPr lang="en-IN" sz="2000" b="1" dirty="0" smtClean="0">
                <a:solidFill>
                  <a:srgbClr val="002060"/>
                </a:solidFill>
              </a:rPr>
              <a:t>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</a:t>
            </a:r>
            <a:r>
              <a:rPr lang="en-IN" sz="2000" b="1" dirty="0" smtClean="0">
                <a:solidFill>
                  <a:srgbClr val="002060"/>
                </a:solidFill>
              </a:rPr>
              <a:t>- </a:t>
            </a:r>
            <a:r>
              <a:rPr lang="en-IN" sz="2000" b="1" dirty="0" smtClean="0">
                <a:solidFill>
                  <a:srgbClr val="002060"/>
                </a:solidFill>
              </a:rPr>
              <a:t>1</a:t>
            </a:r>
          </a:p>
          <a:p>
            <a:pPr marL="914400" lvl="1" indent="-457200"/>
            <a:endParaRPr lang="en-IN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107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176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200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176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505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176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886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209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1762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495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55</a:t>
                </a:r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209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5561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066800"/>
            <a:ext cx="304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A Linear Data Structure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Last In First Out  (LIFO) /First in Last Out (FILO)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TOP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Insertion : POP()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002060"/>
                </a:solidFill>
              </a:rPr>
              <a:t>Deletion : PUSH( ITEM)</a:t>
            </a:r>
          </a:p>
          <a:p>
            <a:pPr marL="265113" indent="-265113"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 marL="265113" indent="-265113">
              <a:buFont typeface="Arial" pitchFamily="34" charset="0"/>
              <a:buChar char="•"/>
            </a:pPr>
            <a:r>
              <a:rPr lang="en-IN" b="1" dirty="0" smtClean="0">
                <a:solidFill>
                  <a:srgbClr val="C00000"/>
                </a:solidFill>
              </a:rPr>
              <a:t>PEEK()</a:t>
            </a: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IN" b="1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2" name="Group 10"/>
          <p:cNvGrpSpPr/>
          <p:nvPr/>
        </p:nvGrpSpPr>
        <p:grpSpPr>
          <a:xfrm>
            <a:off x="6781800" y="1524000"/>
            <a:ext cx="1905000" cy="4572000"/>
            <a:chOff x="5791200" y="685800"/>
            <a:chExt cx="1905000" cy="5562600"/>
          </a:xfrm>
        </p:grpSpPr>
        <p:sp>
          <p:nvSpPr>
            <p:cNvPr id="9" name="Rectangle 8"/>
            <p:cNvSpPr/>
            <p:nvPr/>
          </p:nvSpPr>
          <p:spPr>
            <a:xfrm>
              <a:off x="6172200" y="1066800"/>
              <a:ext cx="1066800" cy="5181600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91200" y="685800"/>
              <a:ext cx="19050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3886200" y="228600"/>
            <a:ext cx="9698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239000" y="49530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1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239000" y="38100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7239000" y="2590800"/>
            <a:ext cx="914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rgbClr val="C00000"/>
                </a:solidFill>
              </a:rPr>
              <a:t>3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8956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5105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44</a:t>
                </a:r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7432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55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27432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2766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33</a:t>
                </a:r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44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3733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2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800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495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5181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22</a:t>
                </a:r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495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33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44958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800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5334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50292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10400" y="533400"/>
            <a:ext cx="15773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</a:t>
            </a:r>
            <a:r>
              <a:rPr lang="en-IN" sz="2400" b="1" dirty="0" smtClean="0">
                <a:solidFill>
                  <a:srgbClr val="C00000"/>
                </a:solidFill>
              </a:rPr>
              <a:t> </a:t>
            </a:r>
            <a:r>
              <a:rPr lang="en-IN" sz="2400" b="1" dirty="0" smtClean="0">
                <a:solidFill>
                  <a:srgbClr val="00B0F0"/>
                </a:solidFill>
              </a:rPr>
              <a:t>[</a:t>
            </a:r>
            <a:r>
              <a:rPr lang="en-IN" sz="2400" b="1" dirty="0" smtClean="0">
                <a:solidFill>
                  <a:srgbClr val="C00000"/>
                </a:solidFill>
              </a:rPr>
              <a:t>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C00000"/>
                </a:solidFill>
              </a:rPr>
              <a:t> </a:t>
            </a:r>
            <a:r>
              <a:rPr lang="en-IN" sz="2400" b="1" dirty="0" smtClean="0">
                <a:solidFill>
                  <a:srgbClr val="00B0F0"/>
                </a:solidFill>
              </a:rPr>
              <a:t>]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85800" y="685800"/>
            <a:ext cx="5133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C00000"/>
                </a:solidFill>
              </a:rPr>
              <a:t>Cases </a:t>
            </a:r>
            <a:r>
              <a:rPr lang="en-IN" sz="2400" b="1" dirty="0" smtClean="0">
                <a:solidFill>
                  <a:schemeClr val="accent6">
                    <a:lumMod val="75000"/>
                  </a:schemeClr>
                </a:solidFill>
              </a:rPr>
              <a:t>– 3 { Empty Stack, Half Full, Full }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609600" y="1219200"/>
            <a:ext cx="2080808" cy="5246132"/>
            <a:chOff x="609600" y="1219200"/>
            <a:chExt cx="2080808" cy="5246132"/>
          </a:xfrm>
        </p:grpSpPr>
        <p:grpSp>
          <p:nvGrpSpPr>
            <p:cNvPr id="46" name="Group 45"/>
            <p:cNvGrpSpPr/>
            <p:nvPr/>
          </p:nvGrpSpPr>
          <p:grpSpPr>
            <a:xfrm>
              <a:off x="609600" y="1219200"/>
              <a:ext cx="1360948" cy="5246132"/>
              <a:chOff x="609600" y="1219200"/>
              <a:chExt cx="1360948" cy="5246132"/>
            </a:xfrm>
          </p:grpSpPr>
          <p:grpSp>
            <p:nvGrpSpPr>
              <p:cNvPr id="14" name="Group 13"/>
              <p:cNvGrpSpPr/>
              <p:nvPr/>
            </p:nvGrpSpPr>
            <p:grpSpPr>
              <a:xfrm>
                <a:off x="1066800" y="1828800"/>
                <a:ext cx="838200" cy="4114800"/>
                <a:chOff x="1143000" y="1752600"/>
                <a:chExt cx="838200" cy="4114800"/>
              </a:xfrm>
            </p:grpSpPr>
            <p:sp>
              <p:nvSpPr>
                <p:cNvPr id="7" name="Rectangle 6"/>
                <p:cNvSpPr/>
                <p:nvPr/>
              </p:nvSpPr>
              <p:spPr>
                <a:xfrm>
                  <a:off x="1143000" y="1752600"/>
                  <a:ext cx="838200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1143000" y="2590800"/>
                  <a:ext cx="838200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Rectangle 8"/>
                <p:cNvSpPr/>
                <p:nvPr/>
              </p:nvSpPr>
              <p:spPr>
                <a:xfrm>
                  <a:off x="1143000" y="3429000"/>
                  <a:ext cx="838200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1143000" y="4267200"/>
                  <a:ext cx="838200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1143000" y="5105400"/>
                  <a:ext cx="838200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27" name="TextBox 26"/>
              <p:cNvSpPr txBox="1"/>
              <p:nvPr/>
            </p:nvSpPr>
            <p:spPr>
              <a:xfrm>
                <a:off x="1066800" y="1219200"/>
                <a:ext cx="8556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00B0F0"/>
                    </a:solidFill>
                  </a:rPr>
                  <a:t>EMPTY</a:t>
                </a:r>
                <a:endParaRPr lang="en-US" b="1" dirty="0">
                  <a:solidFill>
                    <a:srgbClr val="00B0F0"/>
                  </a:solidFill>
                </a:endParaRPr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990600" y="6096000"/>
                <a:ext cx="97994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7030A0"/>
                    </a:solidFill>
                  </a:rPr>
                  <a:t>TOP = </a:t>
                </a:r>
                <a:r>
                  <a:rPr lang="en-IN" b="1" dirty="0" smtClean="0">
                    <a:solidFill>
                      <a:srgbClr val="FF0000"/>
                    </a:solidFill>
                  </a:rPr>
                  <a:t>-1</a:t>
                </a:r>
                <a:endParaRPr lang="en-US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9600" y="5334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09600" y="4572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609600" y="3733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609600" y="2819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3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609600" y="1981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4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p:grpSp>
        <p:sp>
          <p:nvSpPr>
            <p:cNvPr id="55" name="TextBox 54"/>
            <p:cNvSpPr txBox="1"/>
            <p:nvPr/>
          </p:nvSpPr>
          <p:spPr>
            <a:xfrm>
              <a:off x="1905000" y="1905000"/>
              <a:ext cx="785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/>
                <a:t>Size -1</a:t>
              </a:r>
              <a:endParaRPr lang="en-US" b="1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2895600" y="1219200"/>
            <a:ext cx="2281016" cy="4724400"/>
            <a:chOff x="2895600" y="1219200"/>
            <a:chExt cx="2281016" cy="4724400"/>
          </a:xfrm>
        </p:grpSpPr>
        <p:grpSp>
          <p:nvGrpSpPr>
            <p:cNvPr id="53" name="Group 52"/>
            <p:cNvGrpSpPr/>
            <p:nvPr/>
          </p:nvGrpSpPr>
          <p:grpSpPr>
            <a:xfrm>
              <a:off x="2895600" y="1219200"/>
              <a:ext cx="2281016" cy="4724400"/>
              <a:chOff x="2895600" y="1219200"/>
              <a:chExt cx="2281016" cy="4724400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2895600" y="5334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895600" y="4572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2895600" y="37338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895600" y="2819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3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895600" y="1981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4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49" name="Group 48"/>
              <p:cNvGrpSpPr/>
              <p:nvPr/>
            </p:nvGrpSpPr>
            <p:grpSpPr>
              <a:xfrm>
                <a:off x="3352800" y="1828800"/>
                <a:ext cx="1823816" cy="4114800"/>
                <a:chOff x="3352800" y="1828800"/>
                <a:chExt cx="1823816" cy="4114800"/>
              </a:xfrm>
            </p:grpSpPr>
            <p:grpSp>
              <p:nvGrpSpPr>
                <p:cNvPr id="15" name="Group 14"/>
                <p:cNvGrpSpPr/>
                <p:nvPr/>
              </p:nvGrpSpPr>
              <p:grpSpPr>
                <a:xfrm>
                  <a:off x="3352800" y="1828800"/>
                  <a:ext cx="838200" cy="4114800"/>
                  <a:chOff x="1143000" y="1752600"/>
                  <a:chExt cx="838200" cy="4114800"/>
                </a:xfrm>
              </p:grpSpPr>
              <p:sp>
                <p:nvSpPr>
                  <p:cNvPr id="16" name="Rectangle 15"/>
                  <p:cNvSpPr/>
                  <p:nvPr/>
                </p:nvSpPr>
                <p:spPr>
                  <a:xfrm>
                    <a:off x="1143000" y="1752600"/>
                    <a:ext cx="838200" cy="762000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7" name="Rectangle 16"/>
                  <p:cNvSpPr/>
                  <p:nvPr/>
                </p:nvSpPr>
                <p:spPr>
                  <a:xfrm>
                    <a:off x="1143000" y="2590800"/>
                    <a:ext cx="838200" cy="762000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8" name="Rectangle 17"/>
                  <p:cNvSpPr/>
                  <p:nvPr/>
                </p:nvSpPr>
                <p:spPr>
                  <a:xfrm>
                    <a:off x="1143000" y="3429000"/>
                    <a:ext cx="838200" cy="762000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19" name="Rectangle 18"/>
                  <p:cNvSpPr/>
                  <p:nvPr/>
                </p:nvSpPr>
                <p:spPr>
                  <a:xfrm>
                    <a:off x="1143000" y="4267200"/>
                    <a:ext cx="838200" cy="762000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IN" b="1" dirty="0" smtClean="0"/>
                      <a:t>22</a:t>
                    </a:r>
                    <a:endParaRPr lang="en-US" b="1" dirty="0"/>
                  </a:p>
                </p:txBody>
              </p:sp>
              <p:sp>
                <p:nvSpPr>
                  <p:cNvPr id="20" name="Rectangle 19"/>
                  <p:cNvSpPr/>
                  <p:nvPr/>
                </p:nvSpPr>
                <p:spPr>
                  <a:xfrm>
                    <a:off x="1143000" y="5105400"/>
                    <a:ext cx="838200" cy="762000"/>
                  </a:xfrm>
                  <a:prstGeom prst="rect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IN" b="1" dirty="0" smtClean="0"/>
                      <a:t>11</a:t>
                    </a:r>
                    <a:endParaRPr lang="en-US" b="1" dirty="0"/>
                  </a:p>
                </p:txBody>
              </p:sp>
            </p:grpSp>
            <p:sp>
              <p:nvSpPr>
                <p:cNvPr id="48" name="TextBox 47"/>
                <p:cNvSpPr txBox="1"/>
                <p:nvPr/>
              </p:nvSpPr>
              <p:spPr>
                <a:xfrm>
                  <a:off x="4267200" y="4572000"/>
                  <a:ext cx="9094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b="1" dirty="0" smtClean="0">
                      <a:solidFill>
                        <a:srgbClr val="7030A0"/>
                      </a:solidFill>
                    </a:rPr>
                    <a:t>TOP = </a:t>
                  </a:r>
                  <a:r>
                    <a:rPr lang="en-IN" b="1" dirty="0" smtClean="0">
                      <a:solidFill>
                        <a:srgbClr val="FF0000"/>
                      </a:solidFill>
                    </a:rPr>
                    <a:t>1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52" name="TextBox 51"/>
              <p:cNvSpPr txBox="1"/>
              <p:nvPr/>
            </p:nvSpPr>
            <p:spPr>
              <a:xfrm>
                <a:off x="3276600" y="1219200"/>
                <a:ext cx="117852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rgbClr val="00B0F0"/>
                    </a:solidFill>
                  </a:rPr>
                  <a:t>HALF FULL</a:t>
                </a:r>
                <a:endParaRPr lang="en-US" b="1" dirty="0">
                  <a:solidFill>
                    <a:srgbClr val="00B0F0"/>
                  </a:solidFill>
                </a:endParaRPr>
              </a:p>
            </p:txBody>
          </p:sp>
        </p:grpSp>
        <p:sp>
          <p:nvSpPr>
            <p:cNvPr id="56" name="TextBox 55"/>
            <p:cNvSpPr txBox="1"/>
            <p:nvPr/>
          </p:nvSpPr>
          <p:spPr>
            <a:xfrm>
              <a:off x="4267200" y="1981200"/>
              <a:ext cx="785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/>
                <a:t>Size -1</a:t>
              </a:r>
              <a:endParaRPr lang="en-US" b="1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5638800" y="1371600"/>
            <a:ext cx="2585816" cy="4648200"/>
            <a:chOff x="5638800" y="1371600"/>
            <a:chExt cx="2585816" cy="4648200"/>
          </a:xfrm>
        </p:grpSpPr>
        <p:grpSp>
          <p:nvGrpSpPr>
            <p:cNvPr id="54" name="Group 53"/>
            <p:cNvGrpSpPr/>
            <p:nvPr/>
          </p:nvGrpSpPr>
          <p:grpSpPr>
            <a:xfrm>
              <a:off x="5638800" y="1371600"/>
              <a:ext cx="2585816" cy="4648200"/>
              <a:chOff x="5638800" y="1371600"/>
              <a:chExt cx="2585816" cy="4648200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5638800" y="5410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0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5638800" y="46482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1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5638800" y="38100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2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5638800" y="28956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3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5638800" y="205740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b="1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4</a:t>
                </a:r>
                <a:endParaRPr lang="en-US" b="1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  <p:grpSp>
            <p:nvGrpSpPr>
              <p:cNvPr id="50" name="Group 49"/>
              <p:cNvGrpSpPr/>
              <p:nvPr/>
            </p:nvGrpSpPr>
            <p:grpSpPr>
              <a:xfrm>
                <a:off x="6019800" y="1371600"/>
                <a:ext cx="2204816" cy="4648200"/>
                <a:chOff x="6019800" y="1371600"/>
                <a:chExt cx="2204816" cy="4648200"/>
              </a:xfrm>
            </p:grpSpPr>
            <p:grpSp>
              <p:nvGrpSpPr>
                <p:cNvPr id="35" name="Group 34"/>
                <p:cNvGrpSpPr/>
                <p:nvPr/>
              </p:nvGrpSpPr>
              <p:grpSpPr>
                <a:xfrm>
                  <a:off x="6019800" y="1371600"/>
                  <a:ext cx="838200" cy="4648200"/>
                  <a:chOff x="6019800" y="1371600"/>
                  <a:chExt cx="838200" cy="4648200"/>
                </a:xfrm>
              </p:grpSpPr>
              <p:grpSp>
                <p:nvGrpSpPr>
                  <p:cNvPr id="21" name="Group 20"/>
                  <p:cNvGrpSpPr/>
                  <p:nvPr/>
                </p:nvGrpSpPr>
                <p:grpSpPr>
                  <a:xfrm>
                    <a:off x="6019800" y="1905000"/>
                    <a:ext cx="838200" cy="4114800"/>
                    <a:chOff x="1143000" y="1752600"/>
                    <a:chExt cx="838200" cy="4114800"/>
                  </a:xfrm>
                </p:grpSpPr>
                <p:sp>
                  <p:nvSpPr>
                    <p:cNvPr id="22" name="Rectangle 21"/>
                    <p:cNvSpPr/>
                    <p:nvPr/>
                  </p:nvSpPr>
                  <p:spPr>
                    <a:xfrm>
                      <a:off x="1143000" y="1752600"/>
                      <a:ext cx="838200" cy="762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IN" b="1" dirty="0" smtClean="0"/>
                        <a:t>55</a:t>
                      </a:r>
                      <a:endParaRPr lang="en-US" b="1" dirty="0"/>
                    </a:p>
                  </p:txBody>
                </p:sp>
                <p:sp>
                  <p:nvSpPr>
                    <p:cNvPr id="23" name="Rectangle 22"/>
                    <p:cNvSpPr/>
                    <p:nvPr/>
                  </p:nvSpPr>
                  <p:spPr>
                    <a:xfrm>
                      <a:off x="1143000" y="2590800"/>
                      <a:ext cx="838200" cy="762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IN" b="1" dirty="0" smtClean="0"/>
                        <a:t>44</a:t>
                      </a:r>
                      <a:endParaRPr lang="en-US" b="1" dirty="0"/>
                    </a:p>
                  </p:txBody>
                </p: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1143000" y="3429000"/>
                      <a:ext cx="838200" cy="762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IN" b="1" dirty="0" smtClean="0"/>
                        <a:t>33</a:t>
                      </a:r>
                      <a:endParaRPr lang="en-US" b="1" dirty="0"/>
                    </a:p>
                  </p:txBody>
                </p:sp>
                <p:sp>
                  <p:nvSpPr>
                    <p:cNvPr id="25" name="Rectangle 24"/>
                    <p:cNvSpPr/>
                    <p:nvPr/>
                  </p:nvSpPr>
                  <p:spPr>
                    <a:xfrm>
                      <a:off x="1143000" y="4267200"/>
                      <a:ext cx="838200" cy="762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IN" b="1" dirty="0" smtClean="0"/>
                        <a:t>22</a:t>
                      </a:r>
                      <a:endParaRPr lang="en-US" b="1" dirty="0"/>
                    </a:p>
                  </p:txBody>
                </p:sp>
                <p:sp>
                  <p:nvSpPr>
                    <p:cNvPr id="26" name="Rectangle 25"/>
                    <p:cNvSpPr/>
                    <p:nvPr/>
                  </p:nvSpPr>
                  <p:spPr>
                    <a:xfrm>
                      <a:off x="1143000" y="5105400"/>
                      <a:ext cx="838200" cy="7620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r>
                        <a:rPr lang="en-IN" b="1" dirty="0" smtClean="0"/>
                        <a:t>11</a:t>
                      </a:r>
                      <a:endParaRPr lang="en-US" b="1" dirty="0"/>
                    </a:p>
                  </p:txBody>
                </p:sp>
              </p:grp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6145087" y="1371600"/>
                    <a:ext cx="636713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IN" b="1" dirty="0" smtClean="0">
                        <a:solidFill>
                          <a:srgbClr val="00B0F0"/>
                        </a:solidFill>
                      </a:rPr>
                      <a:t>FULL</a:t>
                    </a:r>
                    <a:endParaRPr lang="en-US" b="1" dirty="0">
                      <a:solidFill>
                        <a:srgbClr val="00B0F0"/>
                      </a:solidFill>
                    </a:endParaRPr>
                  </a:p>
                </p:txBody>
              </p:sp>
            </p:grpSp>
            <p:sp>
              <p:nvSpPr>
                <p:cNvPr id="47" name="TextBox 46"/>
                <p:cNvSpPr txBox="1"/>
                <p:nvPr/>
              </p:nvSpPr>
              <p:spPr>
                <a:xfrm>
                  <a:off x="7315200" y="2057400"/>
                  <a:ext cx="90941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b="1" dirty="0" smtClean="0">
                      <a:solidFill>
                        <a:srgbClr val="7030A0"/>
                      </a:solidFill>
                    </a:rPr>
                    <a:t>TOP = </a:t>
                  </a:r>
                  <a:r>
                    <a:rPr lang="en-IN" b="1" dirty="0" smtClean="0">
                      <a:solidFill>
                        <a:srgbClr val="FF0000"/>
                      </a:solidFill>
                    </a:rPr>
                    <a:t>4</a:t>
                  </a:r>
                  <a:endParaRPr lang="en-US" b="1" dirty="0">
                    <a:solidFill>
                      <a:srgbClr val="FF0000"/>
                    </a:solidFill>
                  </a:endParaRPr>
                </a:p>
              </p:txBody>
            </p:sp>
          </p:grpSp>
        </p:grpSp>
        <p:sp>
          <p:nvSpPr>
            <p:cNvPr id="57" name="TextBox 56"/>
            <p:cNvSpPr txBox="1"/>
            <p:nvPr/>
          </p:nvSpPr>
          <p:spPr>
            <a:xfrm>
              <a:off x="7391400" y="1752600"/>
              <a:ext cx="785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/>
                <a:t>Size -1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51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IN" b="1" dirty="0" smtClean="0"/>
                  <a:t>11</a:t>
                </a:r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5334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22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281016" cy="4724400"/>
            <a:chOff x="609600" y="1219200"/>
            <a:chExt cx="2281016" cy="4724400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81200" y="5334000"/>
              <a:ext cx="9094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4800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28247" cy="5093732"/>
            <a:chOff x="609600" y="1219200"/>
            <a:chExt cx="2328247" cy="50937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5943600"/>
              <a:ext cx="1032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7030A0"/>
                  </a:solidFill>
                </a:rPr>
                <a:t>-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5105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28247" cy="5093732"/>
            <a:chOff x="609600" y="1219200"/>
            <a:chExt cx="2328247" cy="50937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5943600"/>
              <a:ext cx="1032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7030A0"/>
                  </a:solidFill>
                </a:rPr>
                <a:t>-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28247" cy="5093732"/>
            <a:chOff x="609600" y="1219200"/>
            <a:chExt cx="2328247" cy="50937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5943600"/>
              <a:ext cx="1032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7030A0"/>
                  </a:solidFill>
                </a:rPr>
                <a:t>-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200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28247" cy="5093732"/>
            <a:chOff x="609600" y="1219200"/>
            <a:chExt cx="2328247" cy="50937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5943600"/>
              <a:ext cx="1032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7030A0"/>
                  </a:solidFill>
                </a:rPr>
                <a:t>-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581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328247" cy="5093732"/>
            <a:chOff x="609600" y="1219200"/>
            <a:chExt cx="2328247" cy="50937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5943600"/>
              <a:ext cx="10328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7030A0"/>
                  </a:solidFill>
                </a:rPr>
                <a:t>- </a:t>
              </a:r>
              <a:r>
                <a:rPr lang="en-IN" b="1" dirty="0" smtClean="0">
                  <a:solidFill>
                    <a:srgbClr val="FF0000"/>
                  </a:solidFill>
                </a:rPr>
                <a:t>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POP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value at the TOP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[ TOP 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= TOP - 1</a:t>
            </a: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52800" y="38100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28600"/>
            <a:ext cx="20342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STACK::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PEEK()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838200"/>
            <a:ext cx="6934200" cy="40934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PEEK ( 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Return TOP value of the STACK</a:t>
            </a:r>
          </a:p>
          <a:p>
            <a:pPr marL="900113" indent="-900113"/>
            <a:endParaRPr lang="en-IN" sz="2000" b="1" dirty="0" smtClean="0">
              <a:solidFill>
                <a:srgbClr val="002060"/>
              </a:solidFill>
            </a:endParaRP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Empty]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EMPTY”)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Full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INFO = STACK </a:t>
            </a:r>
            <a:r>
              <a:rPr lang="en-IN" sz="2000" b="1" dirty="0" smtClean="0">
                <a:solidFill>
                  <a:srgbClr val="002060"/>
                </a:solidFill>
              </a:rPr>
              <a:t>[ TOP </a:t>
            </a:r>
            <a:r>
              <a:rPr lang="en-IN" sz="2000" b="1" dirty="0" smtClean="0">
                <a:solidFill>
                  <a:srgbClr val="002060"/>
                </a:solidFill>
              </a:rPr>
              <a:t>]</a:t>
            </a:r>
          </a:p>
          <a:p>
            <a:pPr marL="914400" lvl="1" indent="-457200"/>
            <a:endParaRPr lang="en-IN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8/14/2020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276600" y="228600"/>
            <a:ext cx="2104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STACK:: </a:t>
            </a:r>
            <a:r>
              <a:rPr lang="en-IN" sz="2400" b="1" dirty="0" smtClean="0">
                <a:solidFill>
                  <a:schemeClr val="accent1">
                    <a:lumMod val="75000"/>
                  </a:schemeClr>
                </a:solidFill>
              </a:rPr>
              <a:t>PUSH()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838200"/>
            <a:ext cx="69342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Size-1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81800" y="6858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419600" y="6858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r>
              <a:rPr lang="en-IN" sz="2000" b="1" dirty="0" smtClean="0">
                <a:solidFill>
                  <a:srgbClr val="002060"/>
                </a:solidFill>
              </a:rPr>
              <a:t> 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14478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4196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0" y="0"/>
            <a:ext cx="4617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STACK </a:t>
            </a:r>
            <a:r>
              <a:rPr lang="en-IN" sz="2400" b="1" dirty="0" smtClean="0">
                <a:solidFill>
                  <a:srgbClr val="FFC000"/>
                </a:solidFill>
              </a:rPr>
              <a:t>[</a:t>
            </a:r>
            <a:r>
              <a:rPr lang="en-IN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>
                <a:solidFill>
                  <a:srgbClr val="FFC000"/>
                </a:solidFill>
              </a:rPr>
              <a:t>]</a:t>
            </a:r>
            <a:r>
              <a:rPr lang="en-IN" sz="2400" b="1" dirty="0" smtClean="0">
                <a:solidFill>
                  <a:srgbClr val="FF0000"/>
                </a:solidFill>
              </a:rPr>
              <a:t> : </a:t>
            </a:r>
            <a:r>
              <a:rPr lang="en-IN" sz="2400" b="1" dirty="0" smtClean="0">
                <a:solidFill>
                  <a:srgbClr val="002060"/>
                </a:solidFill>
              </a:rPr>
              <a:t>Array Implementation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34200" y="609600"/>
            <a:ext cx="1226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SIZE  = 5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pSp>
        <p:nvGrpSpPr>
          <p:cNvPr id="2" name="Group 45"/>
          <p:cNvGrpSpPr/>
          <p:nvPr/>
        </p:nvGrpSpPr>
        <p:grpSpPr>
          <a:xfrm>
            <a:off x="609600" y="1219200"/>
            <a:ext cx="2503948" cy="5169932"/>
            <a:chOff x="609600" y="1219200"/>
            <a:chExt cx="2503948" cy="5169932"/>
          </a:xfrm>
        </p:grpSpPr>
        <p:grpSp>
          <p:nvGrpSpPr>
            <p:cNvPr id="6" name="Group 13"/>
            <p:cNvGrpSpPr/>
            <p:nvPr/>
          </p:nvGrpSpPr>
          <p:grpSpPr>
            <a:xfrm>
              <a:off x="1066800" y="1828800"/>
              <a:ext cx="838200" cy="4114800"/>
              <a:chOff x="1143000" y="1752600"/>
              <a:chExt cx="838200" cy="4114800"/>
            </a:xfrm>
          </p:grpSpPr>
          <p:sp>
            <p:nvSpPr>
              <p:cNvPr id="7" name="Rectangle 6"/>
              <p:cNvSpPr/>
              <p:nvPr/>
            </p:nvSpPr>
            <p:spPr>
              <a:xfrm>
                <a:off x="1143000" y="17526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1143000" y="25908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1143000" y="34290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1143000" y="42672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1143000" y="5105400"/>
                <a:ext cx="838200" cy="762000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1066800" y="1219200"/>
              <a:ext cx="85561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00B0F0"/>
                  </a:solidFill>
                </a:rPr>
                <a:t>EMPTY</a:t>
              </a:r>
              <a:endParaRPr lang="en-US" b="1" dirty="0">
                <a:solidFill>
                  <a:srgbClr val="00B0F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33600" y="6019800"/>
              <a:ext cx="97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rgbClr val="7030A0"/>
                  </a:solidFill>
                </a:rPr>
                <a:t>TOP = </a:t>
              </a:r>
              <a:r>
                <a:rPr lang="en-IN" b="1" dirty="0" smtClean="0">
                  <a:solidFill>
                    <a:srgbClr val="FF0000"/>
                  </a:solidFill>
                </a:rPr>
                <a:t>-1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09600" y="5334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0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9600" y="45720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1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9600" y="37338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2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9600" y="28194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3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09600" y="198120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b="1" dirty="0" smtClean="0">
                  <a:solidFill>
                    <a:schemeClr val="accent6">
                      <a:lumMod val="75000"/>
                    </a:schemeClr>
                  </a:solidFill>
                </a:rPr>
                <a:t>4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1905000" y="1905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b="1" dirty="0" smtClean="0"/>
              <a:t>Size -1</a:t>
            </a:r>
            <a:endParaRPr lang="en-US" b="1" dirty="0"/>
          </a:p>
        </p:txBody>
      </p:sp>
      <p:sp>
        <p:nvSpPr>
          <p:cNvPr id="54" name="TextBox 53"/>
          <p:cNvSpPr txBox="1"/>
          <p:nvPr/>
        </p:nvSpPr>
        <p:spPr>
          <a:xfrm>
            <a:off x="4267200" y="609600"/>
            <a:ext cx="14872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400" b="1" dirty="0" smtClean="0">
                <a:solidFill>
                  <a:srgbClr val="FF0000"/>
                </a:solidFill>
              </a:rPr>
              <a:t>INFO</a:t>
            </a:r>
            <a:r>
              <a:rPr lang="en-IN" sz="2400" b="1" dirty="0" smtClean="0">
                <a:solidFill>
                  <a:srgbClr val="FF0000"/>
                </a:solidFill>
              </a:rPr>
              <a:t>  = 11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52800" y="1447800"/>
            <a:ext cx="5334000" cy="440120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000" b="1" dirty="0" smtClean="0">
                <a:solidFill>
                  <a:srgbClr val="C00000"/>
                </a:solidFill>
              </a:rPr>
              <a:t>Algorithm :  </a:t>
            </a:r>
            <a:r>
              <a:rPr lang="en-IN" sz="2000" b="1" dirty="0" smtClean="0">
                <a:solidFill>
                  <a:srgbClr val="002060"/>
                </a:solidFill>
              </a:rPr>
              <a:t>PUSH ( INFO , SIZE) </a:t>
            </a:r>
          </a:p>
          <a:p>
            <a:pPr marL="722313" indent="-722313"/>
            <a:r>
              <a:rPr lang="en-IN" sz="2000" b="1" dirty="0" smtClean="0">
                <a:solidFill>
                  <a:srgbClr val="C00000"/>
                </a:solidFill>
              </a:rPr>
              <a:t>Input : </a:t>
            </a:r>
            <a:r>
              <a:rPr lang="en-IN" sz="2000" b="1" dirty="0" smtClean="0">
                <a:solidFill>
                  <a:srgbClr val="002060"/>
                </a:solidFill>
              </a:rPr>
              <a:t>Accepts a value (INFO) to be inserted in the STACK and SIZE of the STACK </a:t>
            </a:r>
          </a:p>
          <a:p>
            <a:pPr marL="900113" indent="-900113"/>
            <a:r>
              <a:rPr lang="en-IN" sz="2000" b="1" dirty="0" smtClean="0">
                <a:solidFill>
                  <a:srgbClr val="C00000"/>
                </a:solidFill>
              </a:rPr>
              <a:t>Output: </a:t>
            </a:r>
            <a:r>
              <a:rPr lang="en-IN" sz="2000" b="1" dirty="0" smtClean="0">
                <a:solidFill>
                  <a:srgbClr val="002060"/>
                </a:solidFill>
              </a:rPr>
              <a:t>STACK with value inserted at the TOP</a:t>
            </a:r>
          </a:p>
          <a:p>
            <a:r>
              <a:rPr lang="en-IN" sz="2000" b="1" dirty="0" smtClean="0">
                <a:solidFill>
                  <a:srgbClr val="C00000"/>
                </a:solidFill>
              </a:rPr>
              <a:t>Steps:</a:t>
            </a:r>
          </a:p>
          <a:p>
            <a:pPr marL="457200" indent="-457200"/>
            <a:r>
              <a:rPr lang="en-IN" sz="2000" b="1" dirty="0" smtClean="0">
                <a:solidFill>
                  <a:srgbClr val="FF0000"/>
                </a:solidFill>
              </a:rPr>
              <a:t>1. [CASE 1: STACK is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If  TOP = = </a:t>
            </a:r>
            <a:r>
              <a:rPr lang="en-IN" sz="2000" b="1" dirty="0" smtClean="0">
                <a:solidFill>
                  <a:srgbClr val="002060"/>
                </a:solidFill>
              </a:rPr>
              <a:t>Size-1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Print(“Stack is Full”)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	</a:t>
            </a:r>
            <a:r>
              <a:rPr lang="en-IN" sz="2000" b="1" dirty="0" smtClean="0">
                <a:solidFill>
                  <a:srgbClr val="002060"/>
                </a:solidFill>
              </a:rPr>
              <a:t>Return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Else</a:t>
            </a:r>
          </a:p>
          <a:p>
            <a:pPr marL="457200" indent="-457200"/>
            <a:r>
              <a:rPr lang="en-IN" sz="2000" b="1" dirty="0" smtClean="0">
                <a:solidFill>
                  <a:srgbClr val="002060"/>
                </a:solidFill>
              </a:rPr>
              <a:t>2. </a:t>
            </a:r>
            <a:r>
              <a:rPr lang="en-IN" sz="2000" b="1" dirty="0" smtClean="0">
                <a:solidFill>
                  <a:srgbClr val="FF0000"/>
                </a:solidFill>
              </a:rPr>
              <a:t>[CASE 2 -3: Stack is Empty or Half Full]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TOP </a:t>
            </a:r>
            <a:r>
              <a:rPr lang="en-IN" sz="2000" b="1" dirty="0" smtClean="0">
                <a:solidFill>
                  <a:srgbClr val="002060"/>
                </a:solidFill>
              </a:rPr>
              <a:t>= TOP + 1</a:t>
            </a:r>
          </a:p>
          <a:p>
            <a:pPr marL="914400" lvl="1" indent="-457200"/>
            <a:r>
              <a:rPr lang="en-IN" sz="2000" b="1" dirty="0" smtClean="0">
                <a:solidFill>
                  <a:srgbClr val="002060"/>
                </a:solidFill>
              </a:rPr>
              <a:t> </a:t>
            </a:r>
            <a:r>
              <a:rPr lang="en-IN" sz="2000" b="1" dirty="0" smtClean="0">
                <a:solidFill>
                  <a:srgbClr val="002060"/>
                </a:solidFill>
              </a:rPr>
              <a:t>STACK [ TOP ] = INFO</a:t>
            </a:r>
            <a:endParaRPr lang="en-IN" sz="2000" b="1" dirty="0" smtClean="0">
              <a:solidFill>
                <a:srgbClr val="002060"/>
              </a:solidFill>
            </a:endParaRPr>
          </a:p>
          <a:p>
            <a:pPr marL="457200" indent="-457200">
              <a:buAutoNum type="arabicPeriod"/>
            </a:pPr>
            <a:endParaRPr lang="en-IN" sz="2000" b="1" dirty="0" smtClean="0">
              <a:solidFill>
                <a:srgbClr val="00206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3352800" y="4724400"/>
            <a:ext cx="5334000" cy="457200"/>
          </a:xfrm>
          <a:prstGeom prst="rect">
            <a:avLst/>
          </a:prstGeom>
          <a:solidFill>
            <a:srgbClr val="FFFF00">
              <a:alpha val="38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</TotalTime>
  <Words>4017</Words>
  <Application>Microsoft Office PowerPoint</Application>
  <PresentationFormat>On-screen Show (4:3)</PresentationFormat>
  <Paragraphs>1440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Jyoti Lakhani</dc:creator>
  <cp:lastModifiedBy>Jyoti Lakhani</cp:lastModifiedBy>
  <cp:revision>37</cp:revision>
  <dcterms:created xsi:type="dcterms:W3CDTF">2006-08-16T00:00:00Z</dcterms:created>
  <dcterms:modified xsi:type="dcterms:W3CDTF">2020-11-03T17:02:35Z</dcterms:modified>
</cp:coreProperties>
</file>