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sldIdLst>
    <p:sldId id="256" r:id="rId2"/>
    <p:sldId id="257" r:id="rId3"/>
    <p:sldId id="259" r:id="rId4"/>
    <p:sldId id="258" r:id="rId5"/>
    <p:sldId id="270" r:id="rId6"/>
    <p:sldId id="271" r:id="rId7"/>
    <p:sldId id="263" r:id="rId8"/>
    <p:sldId id="264" r:id="rId9"/>
    <p:sldId id="265" r:id="rId10"/>
    <p:sldId id="266" r:id="rId11"/>
    <p:sldId id="267" r:id="rId12"/>
    <p:sldId id="269" r:id="rId13"/>
    <p:sldId id="273" r:id="rId14"/>
    <p:sldId id="274" r:id="rId15"/>
    <p:sldId id="268" r:id="rId16"/>
    <p:sldId id="275" r:id="rId17"/>
    <p:sldId id="276" r:id="rId18"/>
    <p:sldId id="279" r:id="rId19"/>
    <p:sldId id="280" r:id="rId20"/>
    <p:sldId id="278" r:id="rId21"/>
    <p:sldId id="277" r:id="rId22"/>
    <p:sldId id="281" r:id="rId23"/>
    <p:sldId id="282" r:id="rId24"/>
    <p:sldId id="283" r:id="rId25"/>
    <p:sldId id="284" r:id="rId26"/>
    <p:sldId id="285" r:id="rId27"/>
    <p:sldId id="286" r:id="rId28"/>
    <p:sldId id="287" r:id="rId29"/>
    <p:sldId id="289" r:id="rId30"/>
    <p:sldId id="290" r:id="rId31"/>
    <p:sldId id="291" r:id="rId32"/>
    <p:sldId id="375" r:id="rId33"/>
    <p:sldId id="292" r:id="rId34"/>
    <p:sldId id="396" r:id="rId35"/>
    <p:sldId id="397" r:id="rId36"/>
    <p:sldId id="398" r:id="rId37"/>
    <p:sldId id="399" r:id="rId38"/>
    <p:sldId id="400" r:id="rId39"/>
    <p:sldId id="401" r:id="rId40"/>
    <p:sldId id="293" r:id="rId41"/>
    <p:sldId id="294" r:id="rId42"/>
    <p:sldId id="295" r:id="rId43"/>
    <p:sldId id="296" r:id="rId44"/>
    <p:sldId id="297" r:id="rId45"/>
    <p:sldId id="359" r:id="rId46"/>
    <p:sldId id="298" r:id="rId47"/>
    <p:sldId id="303" r:id="rId48"/>
    <p:sldId id="380" r:id="rId49"/>
    <p:sldId id="381" r:id="rId50"/>
    <p:sldId id="382" r:id="rId51"/>
    <p:sldId id="363" r:id="rId52"/>
    <p:sldId id="365" r:id="rId53"/>
    <p:sldId id="366" r:id="rId54"/>
    <p:sldId id="368" r:id="rId55"/>
    <p:sldId id="369" r:id="rId56"/>
    <p:sldId id="370" r:id="rId57"/>
    <p:sldId id="372" r:id="rId58"/>
    <p:sldId id="391" r:id="rId59"/>
    <p:sldId id="392" r:id="rId60"/>
    <p:sldId id="402" r:id="rId61"/>
    <p:sldId id="393" r:id="rId62"/>
    <p:sldId id="403" r:id="rId63"/>
    <p:sldId id="394" r:id="rId64"/>
    <p:sldId id="404" r:id="rId65"/>
    <p:sldId id="383" r:id="rId66"/>
    <p:sldId id="384" r:id="rId67"/>
    <p:sldId id="360" r:id="rId68"/>
    <p:sldId id="361" r:id="rId69"/>
    <p:sldId id="311" r:id="rId70"/>
    <p:sldId id="315" r:id="rId71"/>
    <p:sldId id="331" r:id="rId72"/>
    <p:sldId id="308" r:id="rId73"/>
    <p:sldId id="300" r:id="rId74"/>
    <p:sldId id="301" r:id="rId75"/>
    <p:sldId id="354" r:id="rId76"/>
    <p:sldId id="355" r:id="rId77"/>
    <p:sldId id="312" r:id="rId78"/>
    <p:sldId id="302"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71" d="100"/>
          <a:sy n="71" d="100"/>
        </p:scale>
        <p:origin x="-1272"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35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CE4832-F357-4B12-8000-54BAC373764F}" type="datetimeFigureOut">
              <a:rPr lang="en-US" smtClean="0"/>
              <a:pPr/>
              <a:t>11/5/2020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8C62D9-D166-425E-B7AA-28E5A73A86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8C62D9-D166-425E-B7AA-28E5A73A86F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8C62D9-D166-425E-B7AA-28E5A73A86F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8C62D9-D166-425E-B7AA-28E5A73A86F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8C62D9-D166-425E-B7AA-28E5A73A86F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8C62D9-D166-425E-B7AA-28E5A73A86F7}"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8C62D9-D166-425E-B7AA-28E5A73A86F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Dr. Jyoti Lakhani</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Dr. Jyoti Lakhani</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Dr. Jyoti Lakhani</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Dr. Jyoti Lakhani</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Dr. Jyoti Lakhani</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Dr. Jyoti Lakhani</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Dr. Jyoti Lakhani</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Dr. Jyoti Lakhani</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Dr. Jyoti Lakhani</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Dr. Jyoti Lakhani</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Dr. Jyoti Lakhani</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Dr. Jyoti Lakhani</a:t>
            </a: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25" name="Cloud Callout 24"/>
          <p:cNvSpPr/>
          <p:nvPr/>
        </p:nvSpPr>
        <p:spPr>
          <a:xfrm>
            <a:off x="0" y="838200"/>
            <a:ext cx="1371600" cy="838200"/>
          </a:xfrm>
          <a:prstGeom prst="cloudCallout">
            <a:avLst>
              <a:gd name="adj1" fmla="val 149366"/>
              <a:gd name="adj2" fmla="val 3458"/>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t>What?</a:t>
            </a:r>
            <a:endParaRPr lang="en-US" sz="2000" b="1" dirty="0"/>
          </a:p>
        </p:txBody>
      </p:sp>
      <p:sp>
        <p:nvSpPr>
          <p:cNvPr id="26" name="TextBox 25"/>
          <p:cNvSpPr txBox="1"/>
          <p:nvPr/>
        </p:nvSpPr>
        <p:spPr>
          <a:xfrm>
            <a:off x="304800" y="1524000"/>
            <a:ext cx="8077200" cy="369332"/>
          </a:xfrm>
          <a:prstGeom prst="rect">
            <a:avLst/>
          </a:prstGeom>
          <a:noFill/>
        </p:spPr>
        <p:txBody>
          <a:bodyPr wrap="square" rtlCol="0">
            <a:spAutoFit/>
          </a:bodyPr>
          <a:lstStyle/>
          <a:p>
            <a:pPr algn="r"/>
            <a:r>
              <a:rPr lang="en-IN" b="1" dirty="0" smtClean="0"/>
              <a:t>A set of </a:t>
            </a:r>
            <a:r>
              <a:rPr lang="en-IN" b="1" dirty="0" smtClean="0">
                <a:solidFill>
                  <a:srgbClr val="0070C0"/>
                </a:solidFill>
              </a:rPr>
              <a:t>Step by Step Instructions </a:t>
            </a:r>
            <a:r>
              <a:rPr lang="en-IN" b="1" dirty="0" smtClean="0"/>
              <a:t>that provide a solution to a problem</a:t>
            </a:r>
            <a:endParaRPr lang="en-US" b="1" dirty="0"/>
          </a:p>
        </p:txBody>
      </p:sp>
      <p:sp>
        <p:nvSpPr>
          <p:cNvPr id="28" name="Rectangle 27"/>
          <p:cNvSpPr/>
          <p:nvPr/>
        </p:nvSpPr>
        <p:spPr>
          <a:xfrm>
            <a:off x="2895600" y="685800"/>
            <a:ext cx="2438400" cy="685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smtClean="0">
                <a:solidFill>
                  <a:srgbClr val="C00000"/>
                </a:solidFill>
              </a:rPr>
              <a:t>Algorithm</a:t>
            </a:r>
            <a:r>
              <a:rPr lang="en-IN" sz="2800" b="1" dirty="0" smtClean="0">
                <a:solidFill>
                  <a:srgbClr val="FF0000"/>
                </a:solidFill>
              </a:rPr>
              <a:t> </a:t>
            </a:r>
            <a:endParaRPr lang="en-US" sz="2800" b="1" dirty="0">
              <a:solidFill>
                <a:srgbClr val="FF0000"/>
              </a:solidFill>
            </a:endParaRPr>
          </a:p>
        </p:txBody>
      </p:sp>
      <p:sp>
        <p:nvSpPr>
          <p:cNvPr id="29" name="Rectangle 28"/>
          <p:cNvSpPr/>
          <p:nvPr/>
        </p:nvSpPr>
        <p:spPr>
          <a:xfrm>
            <a:off x="1295400" y="2209800"/>
            <a:ext cx="7315200" cy="646331"/>
          </a:xfrm>
          <a:prstGeom prst="rect">
            <a:avLst/>
          </a:prstGeom>
        </p:spPr>
        <p:txBody>
          <a:bodyPr wrap="square">
            <a:spAutoFit/>
          </a:bodyPr>
          <a:lstStyle/>
          <a:p>
            <a:pPr algn="r"/>
            <a:r>
              <a:rPr lang="en-US" b="1" dirty="0" smtClean="0"/>
              <a:t> ”a </a:t>
            </a:r>
            <a:r>
              <a:rPr lang="en-US" b="1" dirty="0" smtClean="0">
                <a:solidFill>
                  <a:srgbClr val="0070C0"/>
                </a:solidFill>
              </a:rPr>
              <a:t>finite</a:t>
            </a:r>
            <a:r>
              <a:rPr lang="en-US" b="1" dirty="0" smtClean="0"/>
              <a:t> sequence of well-defined, computer-implementable instructions” - Wiki</a:t>
            </a:r>
            <a:endParaRPr lang="en-US" b="1" dirty="0"/>
          </a:p>
        </p:txBody>
      </p:sp>
      <p:sp>
        <p:nvSpPr>
          <p:cNvPr id="33" name="Rectangle 32"/>
          <p:cNvSpPr/>
          <p:nvPr/>
        </p:nvSpPr>
        <p:spPr>
          <a:xfrm>
            <a:off x="1295400" y="3124200"/>
            <a:ext cx="7391400" cy="1200329"/>
          </a:xfrm>
          <a:prstGeom prst="rect">
            <a:avLst/>
          </a:prstGeom>
        </p:spPr>
        <p:txBody>
          <a:bodyPr wrap="square">
            <a:spAutoFit/>
          </a:bodyPr>
          <a:lstStyle/>
          <a:p>
            <a:pPr algn="just"/>
            <a:r>
              <a:rPr lang="en-US" b="1" dirty="0" smtClean="0"/>
              <a:t>“An algorithm is any well-defined computational procedure that takes some value, or set of values, as input and produces some value, or set of values, as output” </a:t>
            </a:r>
          </a:p>
          <a:p>
            <a:pPr algn="r"/>
            <a:r>
              <a:rPr lang="en-US" b="1" dirty="0" smtClean="0"/>
              <a:t>-</a:t>
            </a:r>
            <a:r>
              <a:rPr lang="en-US" b="1" dirty="0" err="1" smtClean="0"/>
              <a:t>Coreman</a:t>
            </a:r>
            <a:endParaRPr lang="en-US" b="1" dirty="0"/>
          </a:p>
        </p:txBody>
      </p:sp>
      <p:sp>
        <p:nvSpPr>
          <p:cNvPr id="8" name="TextBox 7"/>
          <p:cNvSpPr txBox="1"/>
          <p:nvPr/>
        </p:nvSpPr>
        <p:spPr>
          <a:xfrm>
            <a:off x="3352800" y="4495800"/>
            <a:ext cx="1734321" cy="400110"/>
          </a:xfrm>
          <a:prstGeom prst="rect">
            <a:avLst/>
          </a:prstGeom>
          <a:noFill/>
        </p:spPr>
        <p:txBody>
          <a:bodyPr wrap="none" rtlCol="0">
            <a:spAutoFit/>
          </a:bodyPr>
          <a:lstStyle/>
          <a:p>
            <a:r>
              <a:rPr lang="en-IN" sz="2000" b="1" dirty="0" smtClean="0">
                <a:solidFill>
                  <a:srgbClr val="C00000"/>
                </a:solidFill>
              </a:rPr>
              <a:t>Characteristics</a:t>
            </a:r>
            <a:endParaRPr lang="en-US" sz="2000" b="1" dirty="0">
              <a:solidFill>
                <a:srgbClr val="C00000"/>
              </a:solidFill>
            </a:endParaRPr>
          </a:p>
        </p:txBody>
      </p:sp>
      <p:sp>
        <p:nvSpPr>
          <p:cNvPr id="9" name="TextBox 8"/>
          <p:cNvSpPr txBox="1"/>
          <p:nvPr/>
        </p:nvSpPr>
        <p:spPr>
          <a:xfrm>
            <a:off x="3429000" y="5029200"/>
            <a:ext cx="2438400" cy="1477328"/>
          </a:xfrm>
          <a:prstGeom prst="rect">
            <a:avLst/>
          </a:prstGeom>
          <a:noFill/>
        </p:spPr>
        <p:txBody>
          <a:bodyPr wrap="square" rtlCol="0">
            <a:spAutoFit/>
          </a:bodyPr>
          <a:lstStyle/>
          <a:p>
            <a:pPr>
              <a:buFont typeface="Arial" pitchFamily="34" charset="0"/>
              <a:buChar char="•"/>
            </a:pPr>
            <a:r>
              <a:rPr lang="en-IN" b="1" dirty="0" smtClean="0">
                <a:solidFill>
                  <a:schemeClr val="tx2"/>
                </a:solidFill>
              </a:rPr>
              <a:t> Step By Step</a:t>
            </a:r>
          </a:p>
          <a:p>
            <a:pPr>
              <a:buFont typeface="Arial" pitchFamily="34" charset="0"/>
              <a:buChar char="•"/>
            </a:pPr>
            <a:r>
              <a:rPr lang="en-IN" b="1" dirty="0" smtClean="0">
                <a:solidFill>
                  <a:schemeClr val="tx2"/>
                </a:solidFill>
              </a:rPr>
              <a:t> Un-Ambiguous</a:t>
            </a:r>
          </a:p>
          <a:p>
            <a:pPr>
              <a:buFont typeface="Arial" pitchFamily="34" charset="0"/>
              <a:buChar char="•"/>
            </a:pPr>
            <a:r>
              <a:rPr lang="en-IN" b="1" dirty="0" smtClean="0">
                <a:solidFill>
                  <a:schemeClr val="tx2"/>
                </a:solidFill>
              </a:rPr>
              <a:t> Finite </a:t>
            </a:r>
          </a:p>
          <a:p>
            <a:pPr>
              <a:buFont typeface="Arial" pitchFamily="34" charset="0"/>
              <a:buChar char="•"/>
            </a:pPr>
            <a:r>
              <a:rPr lang="en-IN" b="1" dirty="0" smtClean="0">
                <a:solidFill>
                  <a:schemeClr val="tx2"/>
                </a:solidFill>
              </a:rPr>
              <a:t> Feasible</a:t>
            </a:r>
          </a:p>
          <a:p>
            <a:pPr>
              <a:buFont typeface="Arial" pitchFamily="34" charset="0"/>
              <a:buChar char="•"/>
            </a:pPr>
            <a:r>
              <a:rPr lang="en-US" b="1" dirty="0" smtClean="0">
                <a:solidFill>
                  <a:schemeClr val="tx2"/>
                </a:solidFill>
              </a:rPr>
              <a:t> Independent</a:t>
            </a:r>
            <a:endParaRPr lang="en-IN" b="1" dirty="0" smtClean="0">
              <a:solidFill>
                <a:schemeClr val="tx2"/>
              </a:solidFill>
            </a:endParaRPr>
          </a:p>
        </p:txBody>
      </p:sp>
      <p:sp>
        <p:nvSpPr>
          <p:cNvPr id="10" name="Footer Placeholder 9"/>
          <p:cNvSpPr>
            <a:spLocks noGrp="1"/>
          </p:cNvSpPr>
          <p:nvPr>
            <p:ph type="ftr" sz="quarter" idx="11"/>
          </p:nvPr>
        </p:nvSpPr>
        <p:spPr/>
        <p:txBody>
          <a:bodyPr/>
          <a:lstStyle/>
          <a:p>
            <a:r>
              <a:rPr lang="en-US" smtClean="0"/>
              <a:t>© Dr. Jyoti Lakhani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8" grpId="0" animBg="1"/>
      <p:bldP spid="29" grpId="0"/>
      <p:bldP spid="33"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5" name="TextBox 4"/>
          <p:cNvSpPr txBox="1"/>
          <p:nvPr/>
        </p:nvSpPr>
        <p:spPr>
          <a:xfrm>
            <a:off x="3505200" y="762000"/>
            <a:ext cx="1971502" cy="369332"/>
          </a:xfrm>
          <a:prstGeom prst="rect">
            <a:avLst/>
          </a:prstGeom>
          <a:noFill/>
        </p:spPr>
        <p:txBody>
          <a:bodyPr wrap="none" rtlCol="0">
            <a:spAutoFit/>
          </a:bodyPr>
          <a:lstStyle/>
          <a:p>
            <a:r>
              <a:rPr lang="en-IN" b="1" dirty="0" smtClean="0"/>
              <a:t>Algorithm Analysis</a:t>
            </a:r>
            <a:endParaRPr lang="en-US" b="1" dirty="0"/>
          </a:p>
        </p:txBody>
      </p:sp>
      <p:sp>
        <p:nvSpPr>
          <p:cNvPr id="6" name="TextBox 5"/>
          <p:cNvSpPr txBox="1"/>
          <p:nvPr/>
        </p:nvSpPr>
        <p:spPr>
          <a:xfrm>
            <a:off x="762000" y="1524000"/>
            <a:ext cx="2702728" cy="369332"/>
          </a:xfrm>
          <a:prstGeom prst="rect">
            <a:avLst/>
          </a:prstGeom>
          <a:noFill/>
        </p:spPr>
        <p:txBody>
          <a:bodyPr wrap="none" rtlCol="0">
            <a:spAutoFit/>
          </a:bodyPr>
          <a:lstStyle/>
          <a:p>
            <a:r>
              <a:rPr lang="en-IN" b="1" dirty="0" smtClean="0">
                <a:solidFill>
                  <a:srgbClr val="0070C0"/>
                </a:solidFill>
              </a:rPr>
              <a:t>Space Complexity Analysis</a:t>
            </a:r>
            <a:endParaRPr lang="en-US" b="1" dirty="0">
              <a:solidFill>
                <a:srgbClr val="0070C0"/>
              </a:solidFill>
            </a:endParaRPr>
          </a:p>
        </p:txBody>
      </p:sp>
      <p:sp>
        <p:nvSpPr>
          <p:cNvPr id="7" name="TextBox 6"/>
          <p:cNvSpPr txBox="1"/>
          <p:nvPr/>
        </p:nvSpPr>
        <p:spPr>
          <a:xfrm>
            <a:off x="5334000" y="1524000"/>
            <a:ext cx="2617768" cy="369332"/>
          </a:xfrm>
          <a:prstGeom prst="rect">
            <a:avLst/>
          </a:prstGeom>
          <a:noFill/>
        </p:spPr>
        <p:txBody>
          <a:bodyPr wrap="none" rtlCol="0">
            <a:spAutoFit/>
          </a:bodyPr>
          <a:lstStyle/>
          <a:p>
            <a:r>
              <a:rPr lang="en-IN" b="1" dirty="0" smtClean="0">
                <a:solidFill>
                  <a:srgbClr val="0070C0"/>
                </a:solidFill>
              </a:rPr>
              <a:t>Time Complexity Analysis</a:t>
            </a:r>
            <a:endParaRPr lang="en-US" b="1" dirty="0">
              <a:solidFill>
                <a:srgbClr val="0070C0"/>
              </a:solidFill>
            </a:endParaRPr>
          </a:p>
        </p:txBody>
      </p:sp>
      <p:cxnSp>
        <p:nvCxnSpPr>
          <p:cNvPr id="8" name="Straight Arrow Connector 7"/>
          <p:cNvCxnSpPr/>
          <p:nvPr/>
        </p:nvCxnSpPr>
        <p:spPr>
          <a:xfrm rot="10800000" flipV="1">
            <a:off x="3200400" y="1219200"/>
            <a:ext cx="685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029200" y="12192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11" name="TextBox 10"/>
          <p:cNvSpPr txBox="1"/>
          <p:nvPr/>
        </p:nvSpPr>
        <p:spPr>
          <a:xfrm>
            <a:off x="685800" y="2057400"/>
            <a:ext cx="2842445" cy="369332"/>
          </a:xfrm>
          <a:prstGeom prst="rect">
            <a:avLst/>
          </a:prstGeom>
          <a:noFill/>
        </p:spPr>
        <p:txBody>
          <a:bodyPr wrap="none" rtlCol="0">
            <a:spAutoFit/>
          </a:bodyPr>
          <a:lstStyle/>
          <a:p>
            <a:r>
              <a:rPr lang="en-IN" b="1" dirty="0" smtClean="0"/>
              <a:t>How much Space Required?</a:t>
            </a:r>
            <a:endParaRPr lang="en-US" b="1" dirty="0"/>
          </a:p>
        </p:txBody>
      </p:sp>
      <p:sp>
        <p:nvSpPr>
          <p:cNvPr id="12" name="TextBox 11"/>
          <p:cNvSpPr txBox="1"/>
          <p:nvPr/>
        </p:nvSpPr>
        <p:spPr>
          <a:xfrm>
            <a:off x="5410200" y="2133600"/>
            <a:ext cx="2757486" cy="369332"/>
          </a:xfrm>
          <a:prstGeom prst="rect">
            <a:avLst/>
          </a:prstGeom>
          <a:noFill/>
        </p:spPr>
        <p:txBody>
          <a:bodyPr wrap="none" rtlCol="0">
            <a:spAutoFit/>
          </a:bodyPr>
          <a:lstStyle/>
          <a:p>
            <a:r>
              <a:rPr lang="en-IN" b="1" dirty="0" smtClean="0"/>
              <a:t>How much Time Required?</a:t>
            </a:r>
            <a:endParaRPr lang="en-US" b="1" dirty="0"/>
          </a:p>
        </p:txBody>
      </p:sp>
      <p:sp>
        <p:nvSpPr>
          <p:cNvPr id="13" name="TextBox 12"/>
          <p:cNvSpPr txBox="1"/>
          <p:nvPr/>
        </p:nvSpPr>
        <p:spPr>
          <a:xfrm>
            <a:off x="152400" y="2895600"/>
            <a:ext cx="8839200" cy="646331"/>
          </a:xfrm>
          <a:prstGeom prst="rect">
            <a:avLst/>
          </a:prstGeom>
          <a:noFill/>
        </p:spPr>
        <p:txBody>
          <a:bodyPr wrap="square" rtlCol="0">
            <a:spAutoFit/>
          </a:bodyPr>
          <a:lstStyle/>
          <a:p>
            <a:r>
              <a:rPr lang="en-IN" b="1" dirty="0" smtClean="0">
                <a:solidFill>
                  <a:srgbClr val="FF0000"/>
                </a:solidFill>
              </a:rPr>
              <a:t>Space Complexity </a:t>
            </a:r>
            <a:r>
              <a:rPr lang="en-IN" dirty="0" smtClean="0"/>
              <a:t>(Algorithm A) =</a:t>
            </a:r>
          </a:p>
          <a:p>
            <a:pPr algn="r"/>
            <a:r>
              <a:rPr lang="en-IN" dirty="0" smtClean="0"/>
              <a:t> Space Complexity (Compile Time) + Space Complexity (Run Time)</a:t>
            </a:r>
            <a:endParaRPr lang="en-US" dirty="0"/>
          </a:p>
        </p:txBody>
      </p:sp>
      <p:sp>
        <p:nvSpPr>
          <p:cNvPr id="14" name="Rectangle 13"/>
          <p:cNvSpPr/>
          <p:nvPr/>
        </p:nvSpPr>
        <p:spPr>
          <a:xfrm>
            <a:off x="3962400" y="4191000"/>
            <a:ext cx="1337739" cy="369332"/>
          </a:xfrm>
          <a:prstGeom prst="rect">
            <a:avLst/>
          </a:prstGeom>
        </p:spPr>
        <p:txBody>
          <a:bodyPr wrap="none">
            <a:spAutoFit/>
          </a:bodyPr>
          <a:lstStyle/>
          <a:p>
            <a:r>
              <a:rPr lang="en-IN" dirty="0" smtClean="0">
                <a:solidFill>
                  <a:prstClr val="black"/>
                </a:solidFill>
              </a:rPr>
              <a:t>Constant (c)</a:t>
            </a:r>
            <a:endParaRPr lang="en-US" dirty="0"/>
          </a:p>
        </p:txBody>
      </p:sp>
      <p:cxnSp>
        <p:nvCxnSpPr>
          <p:cNvPr id="16" name="Straight Arrow Connector 15"/>
          <p:cNvCxnSpPr/>
          <p:nvPr/>
        </p:nvCxnSpPr>
        <p:spPr>
          <a:xfrm rot="5400000">
            <a:off x="4457700" y="3771900"/>
            <a:ext cx="381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228600" y="3352800"/>
            <a:ext cx="1726755" cy="369332"/>
          </a:xfrm>
          <a:prstGeom prst="rect">
            <a:avLst/>
          </a:prstGeom>
          <a:noFill/>
        </p:spPr>
        <p:txBody>
          <a:bodyPr wrap="none" rtlCol="0">
            <a:spAutoFit/>
          </a:bodyPr>
          <a:lstStyle/>
          <a:p>
            <a:r>
              <a:rPr lang="en-IN" b="1" dirty="0" smtClean="0">
                <a:solidFill>
                  <a:srgbClr val="002060"/>
                </a:solidFill>
              </a:rPr>
              <a:t>SC(A) = c + SC (I</a:t>
            </a:r>
            <a:r>
              <a:rPr lang="en-IN" b="1" dirty="0" smtClean="0"/>
              <a:t>)</a:t>
            </a:r>
            <a:endParaRPr lang="en-US" b="1" dirty="0"/>
          </a:p>
        </p:txBody>
      </p:sp>
      <p:sp>
        <p:nvSpPr>
          <p:cNvPr id="18" name="TextBox 17"/>
          <p:cNvSpPr txBox="1"/>
          <p:nvPr/>
        </p:nvSpPr>
        <p:spPr>
          <a:xfrm>
            <a:off x="6248400" y="3581400"/>
            <a:ext cx="2895600" cy="923330"/>
          </a:xfrm>
          <a:prstGeom prst="rect">
            <a:avLst/>
          </a:prstGeom>
          <a:noFill/>
        </p:spPr>
        <p:txBody>
          <a:bodyPr wrap="square" rtlCol="0">
            <a:spAutoFit/>
          </a:bodyPr>
          <a:lstStyle/>
          <a:p>
            <a:pPr>
              <a:buFont typeface="Arial" pitchFamily="34" charset="0"/>
              <a:buChar char="•"/>
            </a:pPr>
            <a:r>
              <a:rPr lang="en-IN" dirty="0" smtClean="0"/>
              <a:t> Variables</a:t>
            </a:r>
          </a:p>
          <a:p>
            <a:pPr>
              <a:buFont typeface="Arial" pitchFamily="34" charset="0"/>
              <a:buChar char="•"/>
            </a:pPr>
            <a:r>
              <a:rPr lang="en-IN" dirty="0" smtClean="0"/>
              <a:t>Objects</a:t>
            </a:r>
          </a:p>
          <a:p>
            <a:pPr>
              <a:buFont typeface="Arial" pitchFamily="34" charset="0"/>
              <a:buChar char="•"/>
            </a:pPr>
            <a:r>
              <a:rPr lang="en-IN" dirty="0" smtClean="0"/>
              <a:t> Dynamic Memory allocated</a:t>
            </a:r>
            <a:endParaRPr lang="en-US" dirty="0"/>
          </a:p>
        </p:txBody>
      </p:sp>
      <p:sp>
        <p:nvSpPr>
          <p:cNvPr id="19" name="TextBox 18"/>
          <p:cNvSpPr txBox="1"/>
          <p:nvPr/>
        </p:nvSpPr>
        <p:spPr>
          <a:xfrm>
            <a:off x="0" y="5029200"/>
            <a:ext cx="8839200" cy="646331"/>
          </a:xfrm>
          <a:prstGeom prst="rect">
            <a:avLst/>
          </a:prstGeom>
          <a:noFill/>
        </p:spPr>
        <p:txBody>
          <a:bodyPr wrap="square" rtlCol="0">
            <a:spAutoFit/>
          </a:bodyPr>
          <a:lstStyle/>
          <a:p>
            <a:r>
              <a:rPr lang="en-IN" b="1" dirty="0" smtClean="0">
                <a:solidFill>
                  <a:srgbClr val="FF0000"/>
                </a:solidFill>
              </a:rPr>
              <a:t>Time Complexity </a:t>
            </a:r>
            <a:r>
              <a:rPr lang="en-IN" dirty="0" smtClean="0"/>
              <a:t>(Algorithm A) =</a:t>
            </a:r>
          </a:p>
          <a:p>
            <a:pPr algn="r"/>
            <a:r>
              <a:rPr lang="en-IN" b="1" dirty="0" smtClean="0"/>
              <a:t> Time taken by one operation * No. of operations</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5" name="Rectangle 4"/>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8" name="Rectangle 7"/>
          <p:cNvSpPr/>
          <p:nvPr/>
        </p:nvSpPr>
        <p:spPr>
          <a:xfrm>
            <a:off x="685800" y="1143000"/>
            <a:ext cx="15240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smtClean="0">
                <a:solidFill>
                  <a:schemeClr val="accent6">
                    <a:lumMod val="75000"/>
                  </a:schemeClr>
                </a:solidFill>
              </a:rPr>
              <a:t>ALGO 1</a:t>
            </a:r>
            <a:endParaRPr lang="en-US" b="1" dirty="0">
              <a:solidFill>
                <a:schemeClr val="accent6">
                  <a:lumMod val="75000"/>
                </a:schemeClr>
              </a:solidFill>
            </a:endParaRPr>
          </a:p>
        </p:txBody>
      </p:sp>
      <p:sp>
        <p:nvSpPr>
          <p:cNvPr id="9" name="Oval 8"/>
          <p:cNvSpPr/>
          <p:nvPr/>
        </p:nvSpPr>
        <p:spPr>
          <a:xfrm>
            <a:off x="304800" y="2438400"/>
            <a:ext cx="1447800" cy="12954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rgbClr val="C00000"/>
                </a:solidFill>
              </a:rPr>
              <a:t>Problem</a:t>
            </a:r>
            <a:endParaRPr lang="en-US" b="1" dirty="0">
              <a:solidFill>
                <a:srgbClr val="C00000"/>
              </a:solidFill>
            </a:endParaRPr>
          </a:p>
        </p:txBody>
      </p:sp>
      <p:sp>
        <p:nvSpPr>
          <p:cNvPr id="10" name="Rectangle 9"/>
          <p:cNvSpPr/>
          <p:nvPr/>
        </p:nvSpPr>
        <p:spPr>
          <a:xfrm>
            <a:off x="2209800" y="2057400"/>
            <a:ext cx="15240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smtClean="0">
                <a:solidFill>
                  <a:schemeClr val="accent6">
                    <a:lumMod val="75000"/>
                  </a:schemeClr>
                </a:solidFill>
              </a:rPr>
              <a:t>ALGO 2</a:t>
            </a:r>
            <a:endParaRPr lang="en-US" b="1" dirty="0">
              <a:solidFill>
                <a:schemeClr val="accent6">
                  <a:lumMod val="75000"/>
                </a:schemeClr>
              </a:solidFill>
            </a:endParaRPr>
          </a:p>
        </p:txBody>
      </p:sp>
      <p:sp>
        <p:nvSpPr>
          <p:cNvPr id="11" name="Rectangle 10"/>
          <p:cNvSpPr/>
          <p:nvPr/>
        </p:nvSpPr>
        <p:spPr>
          <a:xfrm>
            <a:off x="2209800" y="3124200"/>
            <a:ext cx="15240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smtClean="0">
                <a:solidFill>
                  <a:schemeClr val="accent6">
                    <a:lumMod val="75000"/>
                  </a:schemeClr>
                </a:solidFill>
              </a:rPr>
              <a:t>ALGO 3</a:t>
            </a:r>
            <a:endParaRPr lang="en-US" b="1" dirty="0">
              <a:solidFill>
                <a:schemeClr val="accent6">
                  <a:lumMod val="75000"/>
                </a:schemeClr>
              </a:solidFill>
            </a:endParaRPr>
          </a:p>
        </p:txBody>
      </p:sp>
      <p:sp>
        <p:nvSpPr>
          <p:cNvPr id="12" name="Rectangle 11"/>
          <p:cNvSpPr/>
          <p:nvPr/>
        </p:nvSpPr>
        <p:spPr>
          <a:xfrm>
            <a:off x="533400" y="4343400"/>
            <a:ext cx="15240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smtClean="0">
                <a:solidFill>
                  <a:schemeClr val="accent6">
                    <a:lumMod val="75000"/>
                  </a:schemeClr>
                </a:solidFill>
              </a:rPr>
              <a:t>ALGO 4</a:t>
            </a:r>
            <a:endParaRPr lang="en-US" b="1" dirty="0">
              <a:solidFill>
                <a:schemeClr val="accent6">
                  <a:lumMod val="75000"/>
                </a:schemeClr>
              </a:solidFill>
            </a:endParaRPr>
          </a:p>
        </p:txBody>
      </p:sp>
      <p:sp>
        <p:nvSpPr>
          <p:cNvPr id="14" name="TextBox 13"/>
          <p:cNvSpPr txBox="1"/>
          <p:nvPr/>
        </p:nvSpPr>
        <p:spPr>
          <a:xfrm>
            <a:off x="5105400" y="609600"/>
            <a:ext cx="3646704" cy="369332"/>
          </a:xfrm>
          <a:prstGeom prst="rect">
            <a:avLst/>
          </a:prstGeom>
          <a:noFill/>
        </p:spPr>
        <p:txBody>
          <a:bodyPr wrap="none" rtlCol="0">
            <a:spAutoFit/>
          </a:bodyPr>
          <a:lstStyle/>
          <a:p>
            <a:r>
              <a:rPr lang="en-IN" b="1" dirty="0" smtClean="0">
                <a:solidFill>
                  <a:srgbClr val="C00000"/>
                </a:solidFill>
              </a:rPr>
              <a:t>Priori Analysis / Theoretical Analysis</a:t>
            </a:r>
            <a:endParaRPr lang="en-US" b="1" dirty="0">
              <a:solidFill>
                <a:srgbClr val="C00000"/>
              </a:solidFill>
            </a:endParaRPr>
          </a:p>
        </p:txBody>
      </p:sp>
      <p:sp>
        <p:nvSpPr>
          <p:cNvPr id="15" name="TextBox 14"/>
          <p:cNvSpPr txBox="1"/>
          <p:nvPr/>
        </p:nvSpPr>
        <p:spPr>
          <a:xfrm>
            <a:off x="5181600" y="1447800"/>
            <a:ext cx="1226618" cy="1200329"/>
          </a:xfrm>
          <a:prstGeom prst="rect">
            <a:avLst/>
          </a:prstGeom>
          <a:noFill/>
        </p:spPr>
        <p:txBody>
          <a:bodyPr wrap="none" rtlCol="0">
            <a:spAutoFit/>
          </a:bodyPr>
          <a:lstStyle/>
          <a:p>
            <a:r>
              <a:rPr lang="en-IN" b="1" dirty="0" smtClean="0"/>
              <a:t>……………….</a:t>
            </a:r>
          </a:p>
          <a:p>
            <a:r>
              <a:rPr lang="en-IN" b="1" dirty="0" smtClean="0"/>
              <a:t>……………….</a:t>
            </a:r>
          </a:p>
          <a:p>
            <a:r>
              <a:rPr lang="en-IN" b="1" dirty="0" smtClean="0"/>
              <a:t>……………….</a:t>
            </a:r>
          </a:p>
          <a:p>
            <a:pPr algn="ctr"/>
            <a:r>
              <a:rPr lang="en-IN" b="1" dirty="0" smtClean="0">
                <a:solidFill>
                  <a:schemeClr val="accent6">
                    <a:lumMod val="75000"/>
                  </a:schemeClr>
                </a:solidFill>
              </a:rPr>
              <a:t>Algo1</a:t>
            </a:r>
            <a:endParaRPr lang="en-US" b="1" dirty="0">
              <a:solidFill>
                <a:schemeClr val="accent6">
                  <a:lumMod val="75000"/>
                </a:schemeClr>
              </a:solidFill>
            </a:endParaRPr>
          </a:p>
        </p:txBody>
      </p:sp>
      <p:sp>
        <p:nvSpPr>
          <p:cNvPr id="16" name="TextBox 15"/>
          <p:cNvSpPr txBox="1"/>
          <p:nvPr/>
        </p:nvSpPr>
        <p:spPr>
          <a:xfrm>
            <a:off x="7010400" y="1447800"/>
            <a:ext cx="1226618" cy="1200329"/>
          </a:xfrm>
          <a:prstGeom prst="rect">
            <a:avLst/>
          </a:prstGeom>
          <a:noFill/>
        </p:spPr>
        <p:txBody>
          <a:bodyPr wrap="none" rtlCol="0">
            <a:spAutoFit/>
          </a:bodyPr>
          <a:lstStyle/>
          <a:p>
            <a:r>
              <a:rPr lang="en-IN" b="1" dirty="0" smtClean="0"/>
              <a:t>……………….</a:t>
            </a:r>
          </a:p>
          <a:p>
            <a:r>
              <a:rPr lang="en-IN" b="1" dirty="0" smtClean="0"/>
              <a:t>……………….</a:t>
            </a:r>
          </a:p>
          <a:p>
            <a:r>
              <a:rPr lang="en-IN" b="1" dirty="0" smtClean="0"/>
              <a:t>……………….</a:t>
            </a:r>
          </a:p>
          <a:p>
            <a:pPr algn="ctr"/>
            <a:r>
              <a:rPr lang="en-IN" b="1" dirty="0" smtClean="0">
                <a:solidFill>
                  <a:schemeClr val="accent6">
                    <a:lumMod val="75000"/>
                  </a:schemeClr>
                </a:solidFill>
              </a:rPr>
              <a:t>Algo2</a:t>
            </a:r>
            <a:endParaRPr lang="en-US" b="1" dirty="0">
              <a:solidFill>
                <a:schemeClr val="accent6">
                  <a:lumMod val="75000"/>
                </a:schemeClr>
              </a:solidFill>
            </a:endParaRPr>
          </a:p>
        </p:txBody>
      </p:sp>
      <p:sp>
        <p:nvSpPr>
          <p:cNvPr id="17" name="TextBox 16"/>
          <p:cNvSpPr txBox="1"/>
          <p:nvPr/>
        </p:nvSpPr>
        <p:spPr>
          <a:xfrm>
            <a:off x="5257800" y="4114800"/>
            <a:ext cx="1226618" cy="1200329"/>
          </a:xfrm>
          <a:prstGeom prst="rect">
            <a:avLst/>
          </a:prstGeom>
          <a:noFill/>
        </p:spPr>
        <p:txBody>
          <a:bodyPr wrap="none" rtlCol="0">
            <a:spAutoFit/>
          </a:bodyPr>
          <a:lstStyle/>
          <a:p>
            <a:r>
              <a:rPr lang="en-IN" b="1" dirty="0" smtClean="0"/>
              <a:t>……………….</a:t>
            </a:r>
          </a:p>
          <a:p>
            <a:r>
              <a:rPr lang="en-IN" b="1" dirty="0" smtClean="0"/>
              <a:t>……………….</a:t>
            </a:r>
          </a:p>
          <a:p>
            <a:r>
              <a:rPr lang="en-IN" b="1" dirty="0" smtClean="0"/>
              <a:t>……………….</a:t>
            </a:r>
          </a:p>
          <a:p>
            <a:pPr algn="ctr"/>
            <a:r>
              <a:rPr lang="en-IN" b="1" dirty="0" smtClean="0">
                <a:solidFill>
                  <a:schemeClr val="accent6">
                    <a:lumMod val="75000"/>
                  </a:schemeClr>
                </a:solidFill>
              </a:rPr>
              <a:t>Algo3</a:t>
            </a:r>
            <a:endParaRPr lang="en-US" b="1" dirty="0">
              <a:solidFill>
                <a:schemeClr val="accent6">
                  <a:lumMod val="75000"/>
                </a:schemeClr>
              </a:solidFill>
            </a:endParaRPr>
          </a:p>
        </p:txBody>
      </p:sp>
      <p:sp>
        <p:nvSpPr>
          <p:cNvPr id="18" name="TextBox 17"/>
          <p:cNvSpPr txBox="1"/>
          <p:nvPr/>
        </p:nvSpPr>
        <p:spPr>
          <a:xfrm>
            <a:off x="7086600" y="4114800"/>
            <a:ext cx="1226618" cy="1200329"/>
          </a:xfrm>
          <a:prstGeom prst="rect">
            <a:avLst/>
          </a:prstGeom>
          <a:noFill/>
        </p:spPr>
        <p:txBody>
          <a:bodyPr wrap="none" rtlCol="0">
            <a:spAutoFit/>
          </a:bodyPr>
          <a:lstStyle/>
          <a:p>
            <a:r>
              <a:rPr lang="en-IN" b="1" dirty="0" smtClean="0"/>
              <a:t>……………….</a:t>
            </a:r>
          </a:p>
          <a:p>
            <a:r>
              <a:rPr lang="en-IN" b="1" dirty="0" smtClean="0"/>
              <a:t>……………….</a:t>
            </a:r>
          </a:p>
          <a:p>
            <a:r>
              <a:rPr lang="en-IN" b="1" dirty="0" smtClean="0"/>
              <a:t>……………….</a:t>
            </a:r>
          </a:p>
          <a:p>
            <a:pPr algn="ctr"/>
            <a:r>
              <a:rPr lang="en-IN" b="1" dirty="0" smtClean="0">
                <a:solidFill>
                  <a:schemeClr val="accent6">
                    <a:lumMod val="75000"/>
                  </a:schemeClr>
                </a:solidFill>
              </a:rPr>
              <a:t>Algo4</a:t>
            </a:r>
            <a:endParaRPr lang="en-US" b="1" dirty="0">
              <a:solidFill>
                <a:schemeClr val="accent6">
                  <a:lumMod val="75000"/>
                </a:schemeClr>
              </a:solidFill>
            </a:endParaRPr>
          </a:p>
        </p:txBody>
      </p:sp>
      <p:sp>
        <p:nvSpPr>
          <p:cNvPr id="19" name="TextBox 18"/>
          <p:cNvSpPr txBox="1"/>
          <p:nvPr/>
        </p:nvSpPr>
        <p:spPr>
          <a:xfrm>
            <a:off x="5410200" y="3048000"/>
            <a:ext cx="753732" cy="646331"/>
          </a:xfrm>
          <a:prstGeom prst="rect">
            <a:avLst/>
          </a:prstGeom>
          <a:noFill/>
        </p:spPr>
        <p:txBody>
          <a:bodyPr wrap="none" rtlCol="0">
            <a:spAutoFit/>
          </a:bodyPr>
          <a:lstStyle/>
          <a:p>
            <a:r>
              <a:rPr lang="en-IN" b="1" dirty="0" smtClean="0">
                <a:solidFill>
                  <a:srgbClr val="00B0F0"/>
                </a:solidFill>
              </a:rPr>
              <a:t>SC</a:t>
            </a:r>
            <a:r>
              <a:rPr lang="en-IN" b="1" dirty="0" smtClean="0"/>
              <a:t> …..</a:t>
            </a:r>
          </a:p>
          <a:p>
            <a:r>
              <a:rPr lang="en-IN" b="1" dirty="0" smtClean="0">
                <a:solidFill>
                  <a:srgbClr val="00B0F0"/>
                </a:solidFill>
              </a:rPr>
              <a:t>TC</a:t>
            </a:r>
            <a:r>
              <a:rPr lang="en-IN" b="1" dirty="0" smtClean="0"/>
              <a:t> …..</a:t>
            </a:r>
            <a:endParaRPr lang="en-US" b="1" dirty="0"/>
          </a:p>
        </p:txBody>
      </p:sp>
      <p:sp>
        <p:nvSpPr>
          <p:cNvPr id="20" name="TextBox 19"/>
          <p:cNvSpPr txBox="1"/>
          <p:nvPr/>
        </p:nvSpPr>
        <p:spPr>
          <a:xfrm>
            <a:off x="7239000" y="3048000"/>
            <a:ext cx="753732" cy="646331"/>
          </a:xfrm>
          <a:prstGeom prst="rect">
            <a:avLst/>
          </a:prstGeom>
          <a:noFill/>
        </p:spPr>
        <p:txBody>
          <a:bodyPr wrap="none" rtlCol="0">
            <a:spAutoFit/>
          </a:bodyPr>
          <a:lstStyle/>
          <a:p>
            <a:r>
              <a:rPr lang="en-IN" b="1" dirty="0" smtClean="0">
                <a:solidFill>
                  <a:srgbClr val="00B0F0"/>
                </a:solidFill>
              </a:rPr>
              <a:t>SC</a:t>
            </a:r>
            <a:r>
              <a:rPr lang="en-IN" b="1" dirty="0" smtClean="0"/>
              <a:t> …..</a:t>
            </a:r>
          </a:p>
          <a:p>
            <a:r>
              <a:rPr lang="en-IN" b="1" dirty="0" smtClean="0">
                <a:solidFill>
                  <a:srgbClr val="00B0F0"/>
                </a:solidFill>
              </a:rPr>
              <a:t>TC</a:t>
            </a:r>
            <a:r>
              <a:rPr lang="en-IN" b="1" dirty="0" smtClean="0"/>
              <a:t> …..</a:t>
            </a:r>
            <a:endParaRPr lang="en-US" b="1" dirty="0"/>
          </a:p>
        </p:txBody>
      </p:sp>
      <p:sp>
        <p:nvSpPr>
          <p:cNvPr id="22" name="TextBox 21"/>
          <p:cNvSpPr txBox="1"/>
          <p:nvPr/>
        </p:nvSpPr>
        <p:spPr>
          <a:xfrm>
            <a:off x="7315200" y="5486400"/>
            <a:ext cx="771109" cy="646331"/>
          </a:xfrm>
          <a:prstGeom prst="rect">
            <a:avLst/>
          </a:prstGeom>
          <a:noFill/>
        </p:spPr>
        <p:txBody>
          <a:bodyPr wrap="none" rtlCol="0">
            <a:spAutoFit/>
          </a:bodyPr>
          <a:lstStyle/>
          <a:p>
            <a:r>
              <a:rPr lang="en-IN" b="1" dirty="0" smtClean="0">
                <a:solidFill>
                  <a:srgbClr val="00B0F0"/>
                </a:solidFill>
              </a:rPr>
              <a:t>SC</a:t>
            </a:r>
            <a:r>
              <a:rPr lang="en-IN" b="1" dirty="0" smtClean="0"/>
              <a:t> …..</a:t>
            </a:r>
          </a:p>
          <a:p>
            <a:r>
              <a:rPr lang="en-IN" b="1" dirty="0" smtClean="0">
                <a:solidFill>
                  <a:srgbClr val="00B0F0"/>
                </a:solidFill>
              </a:rPr>
              <a:t>TC </a:t>
            </a:r>
            <a:r>
              <a:rPr lang="en-IN" b="1" dirty="0" smtClean="0"/>
              <a:t>…..</a:t>
            </a:r>
            <a:endParaRPr lang="en-US" b="1" dirty="0"/>
          </a:p>
        </p:txBody>
      </p:sp>
      <p:sp>
        <p:nvSpPr>
          <p:cNvPr id="23" name="TextBox 22"/>
          <p:cNvSpPr txBox="1"/>
          <p:nvPr/>
        </p:nvSpPr>
        <p:spPr>
          <a:xfrm>
            <a:off x="5486400" y="5562600"/>
            <a:ext cx="753732" cy="646331"/>
          </a:xfrm>
          <a:prstGeom prst="rect">
            <a:avLst/>
          </a:prstGeom>
          <a:noFill/>
        </p:spPr>
        <p:txBody>
          <a:bodyPr wrap="none" rtlCol="0">
            <a:spAutoFit/>
          </a:bodyPr>
          <a:lstStyle/>
          <a:p>
            <a:r>
              <a:rPr lang="en-IN" b="1" dirty="0" smtClean="0">
                <a:solidFill>
                  <a:srgbClr val="00B0F0"/>
                </a:solidFill>
              </a:rPr>
              <a:t>SC</a:t>
            </a:r>
            <a:r>
              <a:rPr lang="en-IN" b="1" dirty="0" smtClean="0"/>
              <a:t> …..</a:t>
            </a:r>
          </a:p>
          <a:p>
            <a:r>
              <a:rPr lang="en-IN" b="1" dirty="0" smtClean="0">
                <a:solidFill>
                  <a:srgbClr val="00B0F0"/>
                </a:solidFill>
              </a:rPr>
              <a:t>TC</a:t>
            </a:r>
            <a:r>
              <a:rPr lang="en-IN" b="1" dirty="0" smtClean="0"/>
              <a:t>     </a:t>
            </a:r>
            <a:endParaRPr lang="en-US" b="1" dirty="0"/>
          </a:p>
        </p:txBody>
      </p:sp>
      <p:pic>
        <p:nvPicPr>
          <p:cNvPr id="5122" name="Picture 2" descr="Image result for correct sign 3d"/>
          <p:cNvPicPr>
            <a:picLocks noChangeAspect="1" noChangeArrowheads="1"/>
          </p:cNvPicPr>
          <p:nvPr/>
        </p:nvPicPr>
        <p:blipFill>
          <a:blip r:embed="rId2"/>
          <a:srcRect/>
          <a:stretch>
            <a:fillRect/>
          </a:stretch>
        </p:blipFill>
        <p:spPr bwMode="auto">
          <a:xfrm>
            <a:off x="3352800" y="2819400"/>
            <a:ext cx="914400" cy="10223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5" grpId="0"/>
      <p:bldP spid="16" grpId="0"/>
      <p:bldP spid="17" grpId="0"/>
      <p:bldP spid="18" grpId="0"/>
      <p:bldP spid="19" grpId="0"/>
      <p:bldP spid="20"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6" name="Rectangle 5"/>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7" name="Rectangle 6"/>
          <p:cNvSpPr/>
          <p:nvPr/>
        </p:nvSpPr>
        <p:spPr>
          <a:xfrm>
            <a:off x="3810000" y="762000"/>
            <a:ext cx="15240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smtClean="0">
                <a:solidFill>
                  <a:schemeClr val="accent6">
                    <a:lumMod val="75000"/>
                  </a:schemeClr>
                </a:solidFill>
              </a:rPr>
              <a:t>ALGO 1</a:t>
            </a:r>
            <a:endParaRPr lang="en-US" b="1" dirty="0">
              <a:solidFill>
                <a:schemeClr val="accent6">
                  <a:lumMod val="75000"/>
                </a:schemeClr>
              </a:solidFill>
            </a:endParaRPr>
          </a:p>
        </p:txBody>
      </p:sp>
      <p:sp>
        <p:nvSpPr>
          <p:cNvPr id="9" name="Rectangle 8"/>
          <p:cNvSpPr/>
          <p:nvPr/>
        </p:nvSpPr>
        <p:spPr>
          <a:xfrm rot="5400000">
            <a:off x="7200900" y="3467100"/>
            <a:ext cx="15240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smtClean="0">
                <a:solidFill>
                  <a:schemeClr val="accent6">
                    <a:lumMod val="75000"/>
                  </a:schemeClr>
                </a:solidFill>
              </a:rPr>
              <a:t>ALGO 2</a:t>
            </a:r>
            <a:endParaRPr lang="en-US" b="1" dirty="0">
              <a:solidFill>
                <a:schemeClr val="accent6">
                  <a:lumMod val="75000"/>
                </a:schemeClr>
              </a:solidFill>
            </a:endParaRPr>
          </a:p>
        </p:txBody>
      </p:sp>
      <p:sp>
        <p:nvSpPr>
          <p:cNvPr id="10" name="Rectangle 9"/>
          <p:cNvSpPr/>
          <p:nvPr/>
        </p:nvSpPr>
        <p:spPr>
          <a:xfrm>
            <a:off x="3657600" y="5791200"/>
            <a:ext cx="15240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smtClean="0">
                <a:solidFill>
                  <a:schemeClr val="accent6">
                    <a:lumMod val="75000"/>
                  </a:schemeClr>
                </a:solidFill>
              </a:rPr>
              <a:t>ALGO 3</a:t>
            </a:r>
            <a:endParaRPr lang="en-US" b="1" dirty="0">
              <a:solidFill>
                <a:schemeClr val="accent6">
                  <a:lumMod val="75000"/>
                </a:schemeClr>
              </a:solidFill>
            </a:endParaRPr>
          </a:p>
        </p:txBody>
      </p:sp>
      <p:sp>
        <p:nvSpPr>
          <p:cNvPr id="11" name="Rectangle 10"/>
          <p:cNvSpPr/>
          <p:nvPr/>
        </p:nvSpPr>
        <p:spPr>
          <a:xfrm rot="16200000">
            <a:off x="419100" y="3314700"/>
            <a:ext cx="15240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smtClean="0">
                <a:solidFill>
                  <a:schemeClr val="accent6">
                    <a:lumMod val="75000"/>
                  </a:schemeClr>
                </a:solidFill>
              </a:rPr>
              <a:t>ALGO 4</a:t>
            </a:r>
            <a:endParaRPr lang="en-US" b="1" dirty="0">
              <a:solidFill>
                <a:schemeClr val="accent6">
                  <a:lumMod val="75000"/>
                </a:schemeClr>
              </a:solidFill>
            </a:endParaRPr>
          </a:p>
        </p:txBody>
      </p:sp>
      <p:pic>
        <p:nvPicPr>
          <p:cNvPr id="12" name="Picture 2" descr="Image result for computer"/>
          <p:cNvPicPr>
            <a:picLocks noChangeAspect="1" noChangeArrowheads="1"/>
          </p:cNvPicPr>
          <p:nvPr/>
        </p:nvPicPr>
        <p:blipFill>
          <a:blip r:embed="rId2"/>
          <a:srcRect/>
          <a:stretch>
            <a:fillRect/>
          </a:stretch>
        </p:blipFill>
        <p:spPr bwMode="auto">
          <a:xfrm>
            <a:off x="3810000" y="2971800"/>
            <a:ext cx="1307465" cy="1104900"/>
          </a:xfrm>
          <a:prstGeom prst="rect">
            <a:avLst/>
          </a:prstGeom>
          <a:noFill/>
        </p:spPr>
      </p:pic>
      <p:sp>
        <p:nvSpPr>
          <p:cNvPr id="13" name="Rectangle 12"/>
          <p:cNvSpPr/>
          <p:nvPr/>
        </p:nvSpPr>
        <p:spPr>
          <a:xfrm>
            <a:off x="3810000" y="1828800"/>
            <a:ext cx="1524000" cy="533400"/>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smtClean="0">
                <a:solidFill>
                  <a:srgbClr val="7030A0"/>
                </a:solidFill>
              </a:rPr>
              <a:t>Program 1</a:t>
            </a:r>
            <a:endParaRPr lang="en-US" b="1" dirty="0">
              <a:solidFill>
                <a:srgbClr val="7030A0"/>
              </a:solidFill>
            </a:endParaRPr>
          </a:p>
        </p:txBody>
      </p:sp>
      <p:cxnSp>
        <p:nvCxnSpPr>
          <p:cNvPr id="15" name="Straight Arrow Connector 14"/>
          <p:cNvCxnSpPr>
            <a:stCxn id="7" idx="2"/>
            <a:endCxn id="13" idx="0"/>
          </p:cNvCxnSpPr>
          <p:nvPr/>
        </p:nvCxnSpPr>
        <p:spPr>
          <a:xfrm rot="5400000">
            <a:off x="4305300" y="15621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rot="5400000">
            <a:off x="5905500" y="3390900"/>
            <a:ext cx="1524000" cy="533400"/>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smtClean="0">
                <a:solidFill>
                  <a:srgbClr val="7030A0"/>
                </a:solidFill>
              </a:rPr>
              <a:t>Program 2</a:t>
            </a:r>
            <a:endParaRPr lang="en-US" b="1" dirty="0">
              <a:solidFill>
                <a:srgbClr val="7030A0"/>
              </a:solidFill>
            </a:endParaRPr>
          </a:p>
        </p:txBody>
      </p:sp>
      <p:sp>
        <p:nvSpPr>
          <p:cNvPr id="19" name="Rectangle 18"/>
          <p:cNvSpPr/>
          <p:nvPr/>
        </p:nvSpPr>
        <p:spPr>
          <a:xfrm rot="16200000">
            <a:off x="1714500" y="3314700"/>
            <a:ext cx="1524000" cy="533400"/>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smtClean="0">
                <a:solidFill>
                  <a:srgbClr val="7030A0"/>
                </a:solidFill>
              </a:rPr>
              <a:t>Program 4</a:t>
            </a:r>
            <a:endParaRPr lang="en-US" b="1" dirty="0">
              <a:solidFill>
                <a:srgbClr val="7030A0"/>
              </a:solidFill>
            </a:endParaRPr>
          </a:p>
        </p:txBody>
      </p:sp>
      <p:sp>
        <p:nvSpPr>
          <p:cNvPr id="20" name="Rectangle 19"/>
          <p:cNvSpPr/>
          <p:nvPr/>
        </p:nvSpPr>
        <p:spPr>
          <a:xfrm>
            <a:off x="3657600" y="4648200"/>
            <a:ext cx="1524000" cy="533400"/>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smtClean="0">
                <a:solidFill>
                  <a:srgbClr val="7030A0"/>
                </a:solidFill>
              </a:rPr>
              <a:t>Program 3</a:t>
            </a:r>
            <a:endParaRPr lang="en-US" b="1" dirty="0">
              <a:solidFill>
                <a:srgbClr val="7030A0"/>
              </a:solidFill>
            </a:endParaRPr>
          </a:p>
        </p:txBody>
      </p:sp>
      <p:cxnSp>
        <p:nvCxnSpPr>
          <p:cNvPr id="22" name="Straight Arrow Connector 21"/>
          <p:cNvCxnSpPr>
            <a:stCxn id="9" idx="2"/>
          </p:cNvCxnSpPr>
          <p:nvPr/>
        </p:nvCxnSpPr>
        <p:spPr>
          <a:xfrm rot="10800000">
            <a:off x="6934200" y="37338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2"/>
            <a:endCxn id="19" idx="0"/>
          </p:cNvCxnSpPr>
          <p:nvPr/>
        </p:nvCxnSpPr>
        <p:spPr>
          <a:xfrm>
            <a:off x="1447800" y="35814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20" idx="2"/>
          </p:cNvCxnSpPr>
          <p:nvPr/>
        </p:nvCxnSpPr>
        <p:spPr>
          <a:xfrm rot="5400000" flipH="1" flipV="1">
            <a:off x="4114800" y="54864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ight Arrow 32"/>
          <p:cNvSpPr/>
          <p:nvPr/>
        </p:nvSpPr>
        <p:spPr>
          <a:xfrm rot="10800000">
            <a:off x="5257800" y="3581400"/>
            <a:ext cx="1066800" cy="2286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2819400" y="3429000"/>
            <a:ext cx="1066800" cy="2286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rot="5400000">
            <a:off x="4229100" y="2628900"/>
            <a:ext cx="723900" cy="1905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rot="16377338">
            <a:off x="4224321" y="4254377"/>
            <a:ext cx="619159" cy="19693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562600" y="3200400"/>
            <a:ext cx="561372" cy="369332"/>
          </a:xfrm>
          <a:prstGeom prst="rect">
            <a:avLst/>
          </a:prstGeom>
          <a:noFill/>
        </p:spPr>
        <p:txBody>
          <a:bodyPr wrap="none" rtlCol="0">
            <a:spAutoFit/>
          </a:bodyPr>
          <a:lstStyle/>
          <a:p>
            <a:r>
              <a:rPr lang="en-IN" b="1" dirty="0" smtClean="0">
                <a:solidFill>
                  <a:srgbClr val="00B050"/>
                </a:solidFill>
              </a:rPr>
              <a:t>Run</a:t>
            </a:r>
            <a:endParaRPr lang="en-US" b="1" dirty="0">
              <a:solidFill>
                <a:srgbClr val="00B050"/>
              </a:solidFill>
            </a:endParaRPr>
          </a:p>
        </p:txBody>
      </p:sp>
      <p:sp>
        <p:nvSpPr>
          <p:cNvPr id="38" name="TextBox 37"/>
          <p:cNvSpPr txBox="1"/>
          <p:nvPr/>
        </p:nvSpPr>
        <p:spPr>
          <a:xfrm flipH="1">
            <a:off x="4724400" y="2438400"/>
            <a:ext cx="609600" cy="369332"/>
          </a:xfrm>
          <a:prstGeom prst="rect">
            <a:avLst/>
          </a:prstGeom>
          <a:noFill/>
        </p:spPr>
        <p:txBody>
          <a:bodyPr wrap="square" rtlCol="0">
            <a:spAutoFit/>
          </a:bodyPr>
          <a:lstStyle/>
          <a:p>
            <a:r>
              <a:rPr lang="en-IN" b="1" dirty="0" smtClean="0">
                <a:solidFill>
                  <a:srgbClr val="00B050"/>
                </a:solidFill>
              </a:rPr>
              <a:t>Run</a:t>
            </a:r>
            <a:endParaRPr lang="en-US" b="1" dirty="0">
              <a:solidFill>
                <a:srgbClr val="00B050"/>
              </a:solidFill>
            </a:endParaRPr>
          </a:p>
        </p:txBody>
      </p:sp>
      <p:sp>
        <p:nvSpPr>
          <p:cNvPr id="39" name="TextBox 38"/>
          <p:cNvSpPr txBox="1"/>
          <p:nvPr/>
        </p:nvSpPr>
        <p:spPr>
          <a:xfrm flipH="1">
            <a:off x="4724400" y="4114800"/>
            <a:ext cx="609600" cy="369332"/>
          </a:xfrm>
          <a:prstGeom prst="rect">
            <a:avLst/>
          </a:prstGeom>
          <a:noFill/>
        </p:spPr>
        <p:txBody>
          <a:bodyPr wrap="square" rtlCol="0">
            <a:spAutoFit/>
          </a:bodyPr>
          <a:lstStyle/>
          <a:p>
            <a:r>
              <a:rPr lang="en-IN" b="1" dirty="0" smtClean="0">
                <a:solidFill>
                  <a:srgbClr val="00B050"/>
                </a:solidFill>
              </a:rPr>
              <a:t>Run</a:t>
            </a:r>
            <a:endParaRPr lang="en-US" b="1" dirty="0">
              <a:solidFill>
                <a:srgbClr val="00B050"/>
              </a:solidFill>
            </a:endParaRPr>
          </a:p>
        </p:txBody>
      </p:sp>
      <p:sp>
        <p:nvSpPr>
          <p:cNvPr id="40" name="TextBox 39"/>
          <p:cNvSpPr txBox="1"/>
          <p:nvPr/>
        </p:nvSpPr>
        <p:spPr>
          <a:xfrm flipH="1">
            <a:off x="3048000" y="3048000"/>
            <a:ext cx="609600" cy="369332"/>
          </a:xfrm>
          <a:prstGeom prst="rect">
            <a:avLst/>
          </a:prstGeom>
          <a:noFill/>
        </p:spPr>
        <p:txBody>
          <a:bodyPr wrap="square" rtlCol="0">
            <a:spAutoFit/>
          </a:bodyPr>
          <a:lstStyle/>
          <a:p>
            <a:r>
              <a:rPr lang="en-IN" b="1" dirty="0" smtClean="0">
                <a:solidFill>
                  <a:srgbClr val="00B050"/>
                </a:solidFill>
              </a:rPr>
              <a:t>Run</a:t>
            </a:r>
            <a:endParaRPr lang="en-US" b="1" dirty="0">
              <a:solidFill>
                <a:srgbClr val="00B050"/>
              </a:solidFill>
            </a:endParaRPr>
          </a:p>
        </p:txBody>
      </p:sp>
      <p:sp>
        <p:nvSpPr>
          <p:cNvPr id="41" name="TextBox 40"/>
          <p:cNvSpPr txBox="1"/>
          <p:nvPr/>
        </p:nvSpPr>
        <p:spPr>
          <a:xfrm>
            <a:off x="6553200" y="685800"/>
            <a:ext cx="2435860" cy="923330"/>
          </a:xfrm>
          <a:prstGeom prst="rect">
            <a:avLst/>
          </a:prstGeom>
          <a:noFill/>
        </p:spPr>
        <p:txBody>
          <a:bodyPr wrap="none" rtlCol="0">
            <a:spAutoFit/>
          </a:bodyPr>
          <a:lstStyle/>
          <a:p>
            <a:r>
              <a:rPr lang="en-IN" b="1" dirty="0" smtClean="0">
                <a:solidFill>
                  <a:srgbClr val="C00000"/>
                </a:solidFill>
              </a:rPr>
              <a:t>Posterior Analysis </a:t>
            </a:r>
          </a:p>
          <a:p>
            <a:r>
              <a:rPr lang="en-IN" b="1" dirty="0" smtClean="0">
                <a:solidFill>
                  <a:srgbClr val="C00000"/>
                </a:solidFill>
              </a:rPr>
              <a:t>/ Empirical Analysis</a:t>
            </a:r>
          </a:p>
          <a:p>
            <a:r>
              <a:rPr lang="en-IN" b="1" dirty="0" smtClean="0">
                <a:solidFill>
                  <a:srgbClr val="C00000"/>
                </a:solidFill>
              </a:rPr>
              <a:t>/ Experimental Analysis</a:t>
            </a:r>
            <a:endParaRPr lang="en-US" b="1" dirty="0">
              <a:solidFill>
                <a:srgbClr val="C00000"/>
              </a:solidFill>
            </a:endParaRPr>
          </a:p>
        </p:txBody>
      </p:sp>
      <p:pic>
        <p:nvPicPr>
          <p:cNvPr id="42" name="Picture 41" descr="tenor.gif"/>
          <p:cNvPicPr>
            <a:picLocks noChangeAspect="1"/>
          </p:cNvPicPr>
          <p:nvPr/>
        </p:nvPicPr>
        <p:blipFill>
          <a:blip r:embed="rId3"/>
          <a:stretch>
            <a:fillRect/>
          </a:stretch>
        </p:blipFill>
        <p:spPr>
          <a:xfrm>
            <a:off x="6934200" y="2971800"/>
            <a:ext cx="1974415" cy="1485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3" grpId="0" animBg="1"/>
      <p:bldP spid="18" grpId="0" animBg="1"/>
      <p:bldP spid="19" grpId="0" animBg="1"/>
      <p:bldP spid="20" grpId="0" animBg="1"/>
      <p:bldP spid="33" grpId="0" animBg="1"/>
      <p:bldP spid="34" grpId="0" animBg="1"/>
      <p:bldP spid="35" grpId="0" animBg="1"/>
      <p:bldP spid="36" grpId="0" animBg="1"/>
      <p:bldP spid="37" grpId="0"/>
      <p:bldP spid="38" grpId="0"/>
      <p:bldP spid="39"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5" name="Rectangle 4"/>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6" name="Rectangle 5"/>
          <p:cNvSpPr/>
          <p:nvPr/>
        </p:nvSpPr>
        <p:spPr>
          <a:xfrm>
            <a:off x="3962400" y="1143000"/>
            <a:ext cx="15240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smtClean="0">
                <a:solidFill>
                  <a:schemeClr val="accent6">
                    <a:lumMod val="75000"/>
                  </a:schemeClr>
                </a:solidFill>
              </a:rPr>
              <a:t>ALGO 2</a:t>
            </a:r>
            <a:endParaRPr lang="en-US" b="1" dirty="0">
              <a:solidFill>
                <a:schemeClr val="accent6">
                  <a:lumMod val="75000"/>
                </a:schemeClr>
              </a:solidFill>
            </a:endParaRPr>
          </a:p>
        </p:txBody>
      </p:sp>
      <p:sp>
        <p:nvSpPr>
          <p:cNvPr id="7" name="TextBox 6"/>
          <p:cNvSpPr txBox="1"/>
          <p:nvPr/>
        </p:nvSpPr>
        <p:spPr>
          <a:xfrm>
            <a:off x="6553200" y="685800"/>
            <a:ext cx="2435860" cy="923330"/>
          </a:xfrm>
          <a:prstGeom prst="rect">
            <a:avLst/>
          </a:prstGeom>
          <a:noFill/>
        </p:spPr>
        <p:txBody>
          <a:bodyPr wrap="none" rtlCol="0">
            <a:spAutoFit/>
          </a:bodyPr>
          <a:lstStyle/>
          <a:p>
            <a:r>
              <a:rPr lang="en-IN" b="1" dirty="0" smtClean="0">
                <a:solidFill>
                  <a:srgbClr val="C00000"/>
                </a:solidFill>
              </a:rPr>
              <a:t>Posterior Analysis </a:t>
            </a:r>
          </a:p>
          <a:p>
            <a:r>
              <a:rPr lang="en-IN" b="1" dirty="0" smtClean="0">
                <a:solidFill>
                  <a:srgbClr val="C00000"/>
                </a:solidFill>
              </a:rPr>
              <a:t>/ Empirical Analysis</a:t>
            </a:r>
          </a:p>
          <a:p>
            <a:r>
              <a:rPr lang="en-IN" b="1" dirty="0" smtClean="0">
                <a:solidFill>
                  <a:srgbClr val="C00000"/>
                </a:solidFill>
              </a:rPr>
              <a:t>/ Experimental Analysis</a:t>
            </a:r>
            <a:endParaRPr lang="en-US" b="1" dirty="0">
              <a:solidFill>
                <a:srgbClr val="C00000"/>
              </a:solidFill>
            </a:endParaRPr>
          </a:p>
        </p:txBody>
      </p:sp>
      <p:sp>
        <p:nvSpPr>
          <p:cNvPr id="8" name="Cloud 7"/>
          <p:cNvSpPr/>
          <p:nvPr/>
        </p:nvSpPr>
        <p:spPr>
          <a:xfrm>
            <a:off x="228600" y="1066800"/>
            <a:ext cx="2286000" cy="838200"/>
          </a:xfrm>
          <a:prstGeom prst="cloud">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IN" b="1" dirty="0" smtClean="0"/>
              <a:t>PROBLEMS</a:t>
            </a:r>
            <a:endParaRPr lang="en-US" b="1" dirty="0"/>
          </a:p>
        </p:txBody>
      </p:sp>
      <p:sp>
        <p:nvSpPr>
          <p:cNvPr id="9" name="TextBox 8"/>
          <p:cNvSpPr txBox="1"/>
          <p:nvPr/>
        </p:nvSpPr>
        <p:spPr>
          <a:xfrm>
            <a:off x="304800" y="609600"/>
            <a:ext cx="2262992" cy="369332"/>
          </a:xfrm>
          <a:prstGeom prst="rect">
            <a:avLst/>
          </a:prstGeom>
          <a:noFill/>
        </p:spPr>
        <p:txBody>
          <a:bodyPr wrap="none" rtlCol="0">
            <a:spAutoFit/>
          </a:bodyPr>
          <a:lstStyle/>
          <a:p>
            <a:r>
              <a:rPr lang="en-IN" b="1" dirty="0" smtClean="0">
                <a:solidFill>
                  <a:srgbClr val="00B0F0"/>
                </a:solidFill>
              </a:rPr>
              <a:t>Platform Dependency</a:t>
            </a:r>
            <a:endParaRPr lang="en-US" b="1" dirty="0">
              <a:solidFill>
                <a:srgbClr val="00B0F0"/>
              </a:solidFill>
            </a:endParaRPr>
          </a:p>
        </p:txBody>
      </p:sp>
      <p:sp>
        <p:nvSpPr>
          <p:cNvPr id="10" name="Rectangle 9"/>
          <p:cNvSpPr/>
          <p:nvPr/>
        </p:nvSpPr>
        <p:spPr>
          <a:xfrm>
            <a:off x="3810000" y="2209800"/>
            <a:ext cx="1524000" cy="533400"/>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smtClean="0">
                <a:solidFill>
                  <a:srgbClr val="7030A0"/>
                </a:solidFill>
              </a:rPr>
              <a:t>Program 1</a:t>
            </a:r>
            <a:endParaRPr lang="en-US" b="1" dirty="0">
              <a:solidFill>
                <a:srgbClr val="7030A0"/>
              </a:solidFill>
            </a:endParaRPr>
          </a:p>
        </p:txBody>
      </p:sp>
      <p:cxnSp>
        <p:nvCxnSpPr>
          <p:cNvPr id="11" name="Straight Arrow Connector 10"/>
          <p:cNvCxnSpPr>
            <a:endCxn id="10" idx="0"/>
          </p:cNvCxnSpPr>
          <p:nvPr/>
        </p:nvCxnSpPr>
        <p:spPr>
          <a:xfrm rot="5400000">
            <a:off x="4305300" y="19431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flipH="1">
            <a:off x="5410200" y="2819400"/>
            <a:ext cx="609600" cy="369332"/>
          </a:xfrm>
          <a:prstGeom prst="rect">
            <a:avLst/>
          </a:prstGeom>
          <a:noFill/>
        </p:spPr>
        <p:txBody>
          <a:bodyPr wrap="square" rtlCol="0">
            <a:spAutoFit/>
          </a:bodyPr>
          <a:lstStyle/>
          <a:p>
            <a:r>
              <a:rPr lang="en-IN" b="1" dirty="0" smtClean="0">
                <a:solidFill>
                  <a:srgbClr val="00B050"/>
                </a:solidFill>
              </a:rPr>
              <a:t>Run</a:t>
            </a:r>
            <a:endParaRPr lang="en-US" b="1" dirty="0">
              <a:solidFill>
                <a:srgbClr val="00B050"/>
              </a:solidFill>
            </a:endParaRPr>
          </a:p>
        </p:txBody>
      </p:sp>
      <p:pic>
        <p:nvPicPr>
          <p:cNvPr id="3074" name="Picture 2" descr="Image result for Operating System logo with name"/>
          <p:cNvPicPr>
            <a:picLocks noChangeAspect="1" noChangeArrowheads="1"/>
          </p:cNvPicPr>
          <p:nvPr/>
        </p:nvPicPr>
        <p:blipFill>
          <a:blip r:embed="rId2"/>
          <a:srcRect/>
          <a:stretch>
            <a:fillRect/>
          </a:stretch>
        </p:blipFill>
        <p:spPr bwMode="auto">
          <a:xfrm>
            <a:off x="3048000" y="4267200"/>
            <a:ext cx="1423458" cy="952500"/>
          </a:xfrm>
          <a:prstGeom prst="rect">
            <a:avLst/>
          </a:prstGeom>
          <a:noFill/>
        </p:spPr>
      </p:pic>
      <p:pic>
        <p:nvPicPr>
          <p:cNvPr id="3078" name="Picture 6" descr="Image result for Operating System 3d  logo with name"/>
          <p:cNvPicPr>
            <a:picLocks noChangeAspect="1" noChangeArrowheads="1"/>
          </p:cNvPicPr>
          <p:nvPr/>
        </p:nvPicPr>
        <p:blipFill>
          <a:blip r:embed="rId3"/>
          <a:srcRect/>
          <a:stretch>
            <a:fillRect/>
          </a:stretch>
        </p:blipFill>
        <p:spPr bwMode="auto">
          <a:xfrm>
            <a:off x="4953000" y="4114800"/>
            <a:ext cx="838200" cy="1062507"/>
          </a:xfrm>
          <a:prstGeom prst="rect">
            <a:avLst/>
          </a:prstGeom>
          <a:noFill/>
        </p:spPr>
      </p:pic>
      <p:sp>
        <p:nvSpPr>
          <p:cNvPr id="21" name="Right Arrow 20"/>
          <p:cNvSpPr/>
          <p:nvPr/>
        </p:nvSpPr>
        <p:spPr>
          <a:xfrm rot="5400000">
            <a:off x="3390900" y="3543300"/>
            <a:ext cx="723900" cy="1905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5400000">
            <a:off x="4991100" y="3543300"/>
            <a:ext cx="723900" cy="1905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57600" y="3200400"/>
            <a:ext cx="1828800" cy="76200"/>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7" name="Straight Arrow Connector 26"/>
          <p:cNvCxnSpPr>
            <a:stCxn id="10" idx="2"/>
          </p:cNvCxnSpPr>
          <p:nvPr/>
        </p:nvCxnSpPr>
        <p:spPr>
          <a:xfrm rot="5400000">
            <a:off x="4343400" y="29718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200400" y="5410200"/>
            <a:ext cx="753732" cy="646331"/>
          </a:xfrm>
          <a:prstGeom prst="rect">
            <a:avLst/>
          </a:prstGeom>
          <a:noFill/>
        </p:spPr>
        <p:txBody>
          <a:bodyPr wrap="none" rtlCol="0">
            <a:spAutoFit/>
          </a:bodyPr>
          <a:lstStyle/>
          <a:p>
            <a:r>
              <a:rPr lang="en-IN" b="1" dirty="0" smtClean="0">
                <a:solidFill>
                  <a:srgbClr val="00B0F0"/>
                </a:solidFill>
              </a:rPr>
              <a:t>SC</a:t>
            </a:r>
            <a:r>
              <a:rPr lang="en-IN" b="1" dirty="0" smtClean="0"/>
              <a:t> …..</a:t>
            </a:r>
          </a:p>
          <a:p>
            <a:r>
              <a:rPr lang="en-IN" b="1" dirty="0" smtClean="0">
                <a:solidFill>
                  <a:srgbClr val="00B0F0"/>
                </a:solidFill>
              </a:rPr>
              <a:t>TC</a:t>
            </a:r>
            <a:r>
              <a:rPr lang="en-IN" b="1" dirty="0" smtClean="0"/>
              <a:t> …..</a:t>
            </a:r>
            <a:endParaRPr lang="en-US" b="1" dirty="0"/>
          </a:p>
        </p:txBody>
      </p:sp>
      <p:sp>
        <p:nvSpPr>
          <p:cNvPr id="31" name="TextBox 30"/>
          <p:cNvSpPr txBox="1"/>
          <p:nvPr/>
        </p:nvSpPr>
        <p:spPr>
          <a:xfrm>
            <a:off x="5029200" y="5486400"/>
            <a:ext cx="753732" cy="646331"/>
          </a:xfrm>
          <a:prstGeom prst="rect">
            <a:avLst/>
          </a:prstGeom>
          <a:noFill/>
        </p:spPr>
        <p:txBody>
          <a:bodyPr wrap="none" rtlCol="0">
            <a:spAutoFit/>
          </a:bodyPr>
          <a:lstStyle/>
          <a:p>
            <a:r>
              <a:rPr lang="en-IN" b="1" dirty="0" smtClean="0">
                <a:solidFill>
                  <a:srgbClr val="00B0F0"/>
                </a:solidFill>
              </a:rPr>
              <a:t>SC</a:t>
            </a:r>
            <a:r>
              <a:rPr lang="en-IN" b="1" dirty="0" smtClean="0"/>
              <a:t> …..</a:t>
            </a:r>
          </a:p>
          <a:p>
            <a:r>
              <a:rPr lang="en-IN" b="1" dirty="0" smtClean="0">
                <a:solidFill>
                  <a:srgbClr val="00B0F0"/>
                </a:solidFill>
              </a:rPr>
              <a:t>TC</a:t>
            </a:r>
            <a:r>
              <a:rPr lang="en-IN" b="1" dirty="0" smtClean="0"/>
              <a:t> …..</a:t>
            </a:r>
            <a:endParaRPr lang="en-US" b="1" dirty="0"/>
          </a:p>
        </p:txBody>
      </p:sp>
      <p:sp>
        <p:nvSpPr>
          <p:cNvPr id="34" name="TextBox 33"/>
          <p:cNvSpPr txBox="1"/>
          <p:nvPr/>
        </p:nvSpPr>
        <p:spPr>
          <a:xfrm>
            <a:off x="990600" y="3276600"/>
            <a:ext cx="1276183" cy="523220"/>
          </a:xfrm>
          <a:prstGeom prst="rect">
            <a:avLst/>
          </a:prstGeom>
          <a:noFill/>
        </p:spPr>
        <p:txBody>
          <a:bodyPr wrap="none" rtlCol="0">
            <a:spAutoFit/>
          </a:bodyPr>
          <a:lstStyle/>
          <a:p>
            <a:r>
              <a:rPr lang="en-IN" sz="2800" b="1" dirty="0" smtClean="0">
                <a:solidFill>
                  <a:srgbClr val="FF0000"/>
                </a:solidFill>
              </a:rPr>
              <a:t>32 BITS</a:t>
            </a:r>
            <a:endParaRPr lang="en-US" sz="2800" b="1" dirty="0">
              <a:solidFill>
                <a:srgbClr val="FF0000"/>
              </a:solidFill>
            </a:endParaRPr>
          </a:p>
        </p:txBody>
      </p:sp>
      <p:sp>
        <p:nvSpPr>
          <p:cNvPr id="35" name="TextBox 34"/>
          <p:cNvSpPr txBox="1"/>
          <p:nvPr/>
        </p:nvSpPr>
        <p:spPr>
          <a:xfrm>
            <a:off x="6934200" y="3276600"/>
            <a:ext cx="1583447" cy="646331"/>
          </a:xfrm>
          <a:prstGeom prst="rect">
            <a:avLst/>
          </a:prstGeom>
          <a:noFill/>
        </p:spPr>
        <p:txBody>
          <a:bodyPr wrap="none" rtlCol="0">
            <a:spAutoFit/>
          </a:bodyPr>
          <a:lstStyle/>
          <a:p>
            <a:r>
              <a:rPr lang="en-IN" sz="3600" b="1" dirty="0" smtClean="0">
                <a:solidFill>
                  <a:srgbClr val="FF0000"/>
                </a:solidFill>
              </a:rPr>
              <a:t>64 BITS</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10" grpId="0" animBg="1"/>
      <p:bldP spid="14" grpId="0"/>
      <p:bldP spid="21" grpId="0" animBg="1"/>
      <p:bldP spid="22" grpId="0" animBg="1"/>
      <p:bldP spid="25" grpId="0" animBg="1"/>
      <p:bldP spid="30" grpId="0"/>
      <p:bldP spid="31" grpId="0"/>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pic>
        <p:nvPicPr>
          <p:cNvPr id="43010" name="Picture 2" descr="Image result for celeron 3d"/>
          <p:cNvPicPr>
            <a:picLocks noChangeAspect="1" noChangeArrowheads="1"/>
          </p:cNvPicPr>
          <p:nvPr/>
        </p:nvPicPr>
        <p:blipFill>
          <a:blip r:embed="rId2"/>
          <a:srcRect/>
          <a:stretch>
            <a:fillRect/>
          </a:stretch>
        </p:blipFill>
        <p:spPr bwMode="auto">
          <a:xfrm>
            <a:off x="2971800" y="1447800"/>
            <a:ext cx="1857375" cy="1857376"/>
          </a:xfrm>
          <a:prstGeom prst="rect">
            <a:avLst/>
          </a:prstGeom>
          <a:noFill/>
        </p:spPr>
      </p:pic>
      <p:pic>
        <p:nvPicPr>
          <p:cNvPr id="6" name="Picture 2" descr="Image result for intel 3d"/>
          <p:cNvPicPr>
            <a:picLocks noChangeAspect="1" noChangeArrowheads="1"/>
          </p:cNvPicPr>
          <p:nvPr/>
        </p:nvPicPr>
        <p:blipFill>
          <a:blip r:embed="rId3"/>
          <a:srcRect/>
          <a:stretch>
            <a:fillRect/>
          </a:stretch>
        </p:blipFill>
        <p:spPr bwMode="auto">
          <a:xfrm>
            <a:off x="1524000" y="762000"/>
            <a:ext cx="857250" cy="1028700"/>
          </a:xfrm>
          <a:prstGeom prst="rect">
            <a:avLst/>
          </a:prstGeom>
          <a:noFill/>
        </p:spPr>
      </p:pic>
      <p:pic>
        <p:nvPicPr>
          <p:cNvPr id="7" name="Picture 4" descr="Image result for celeron 3d"/>
          <p:cNvPicPr>
            <a:picLocks noChangeAspect="1" noChangeArrowheads="1"/>
          </p:cNvPicPr>
          <p:nvPr/>
        </p:nvPicPr>
        <p:blipFill>
          <a:blip r:embed="rId4"/>
          <a:srcRect/>
          <a:stretch>
            <a:fillRect/>
          </a:stretch>
        </p:blipFill>
        <p:spPr bwMode="auto">
          <a:xfrm rot="21424138">
            <a:off x="1100570" y="1947713"/>
            <a:ext cx="1705577" cy="1364462"/>
          </a:xfrm>
          <a:prstGeom prst="rect">
            <a:avLst/>
          </a:prstGeom>
          <a:noFill/>
        </p:spPr>
      </p:pic>
      <p:pic>
        <p:nvPicPr>
          <p:cNvPr id="8" name="Picture 6" descr="Image result for celeron 3d"/>
          <p:cNvPicPr>
            <a:picLocks noChangeAspect="1" noChangeArrowheads="1"/>
          </p:cNvPicPr>
          <p:nvPr/>
        </p:nvPicPr>
        <p:blipFill>
          <a:blip r:embed="rId5"/>
          <a:srcRect/>
          <a:stretch>
            <a:fillRect/>
          </a:stretch>
        </p:blipFill>
        <p:spPr bwMode="auto">
          <a:xfrm>
            <a:off x="885825" y="3962400"/>
            <a:ext cx="1800225" cy="1333500"/>
          </a:xfrm>
          <a:prstGeom prst="rect">
            <a:avLst/>
          </a:prstGeom>
          <a:noFill/>
        </p:spPr>
      </p:pic>
      <p:pic>
        <p:nvPicPr>
          <p:cNvPr id="43012" name="Picture 4" descr="Intel Core 2 Extreme"/>
          <p:cNvPicPr>
            <a:picLocks noChangeAspect="1" noChangeArrowheads="1"/>
          </p:cNvPicPr>
          <p:nvPr/>
        </p:nvPicPr>
        <p:blipFill>
          <a:blip r:embed="rId6"/>
          <a:srcRect/>
          <a:stretch>
            <a:fillRect/>
          </a:stretch>
        </p:blipFill>
        <p:spPr bwMode="auto">
          <a:xfrm>
            <a:off x="7162800" y="1066800"/>
            <a:ext cx="1143000" cy="1143001"/>
          </a:xfrm>
          <a:prstGeom prst="rect">
            <a:avLst/>
          </a:prstGeom>
          <a:noFill/>
        </p:spPr>
      </p:pic>
      <p:pic>
        <p:nvPicPr>
          <p:cNvPr id="43014" name="Picture 6" descr="Intel Core 2 Duo"/>
          <p:cNvPicPr>
            <a:picLocks noChangeAspect="1" noChangeArrowheads="1"/>
          </p:cNvPicPr>
          <p:nvPr/>
        </p:nvPicPr>
        <p:blipFill>
          <a:blip r:embed="rId7"/>
          <a:srcRect/>
          <a:stretch>
            <a:fillRect/>
          </a:stretch>
        </p:blipFill>
        <p:spPr bwMode="auto">
          <a:xfrm>
            <a:off x="6324600" y="2819400"/>
            <a:ext cx="1143000" cy="1143001"/>
          </a:xfrm>
          <a:prstGeom prst="rect">
            <a:avLst/>
          </a:prstGeom>
          <a:noFill/>
        </p:spPr>
      </p:pic>
      <p:pic>
        <p:nvPicPr>
          <p:cNvPr id="43016" name="Picture 8" descr="Intel Quad Core"/>
          <p:cNvPicPr>
            <a:picLocks noChangeAspect="1" noChangeArrowheads="1"/>
          </p:cNvPicPr>
          <p:nvPr/>
        </p:nvPicPr>
        <p:blipFill>
          <a:blip r:embed="rId8"/>
          <a:srcRect/>
          <a:stretch>
            <a:fillRect/>
          </a:stretch>
        </p:blipFill>
        <p:spPr bwMode="auto">
          <a:xfrm>
            <a:off x="5486400" y="1600200"/>
            <a:ext cx="1143000" cy="1143001"/>
          </a:xfrm>
          <a:prstGeom prst="rect">
            <a:avLst/>
          </a:prstGeom>
          <a:noFill/>
        </p:spPr>
      </p:pic>
      <p:pic>
        <p:nvPicPr>
          <p:cNvPr id="43018" name="Picture 10" descr="Image result for athlon  3d"/>
          <p:cNvPicPr>
            <a:picLocks noChangeAspect="1" noChangeArrowheads="1"/>
          </p:cNvPicPr>
          <p:nvPr/>
        </p:nvPicPr>
        <p:blipFill>
          <a:blip r:embed="rId9"/>
          <a:srcRect/>
          <a:stretch>
            <a:fillRect/>
          </a:stretch>
        </p:blipFill>
        <p:spPr bwMode="auto">
          <a:xfrm>
            <a:off x="3810000" y="3581400"/>
            <a:ext cx="1657350" cy="1714500"/>
          </a:xfrm>
          <a:prstGeom prst="rect">
            <a:avLst/>
          </a:prstGeom>
          <a:noFill/>
        </p:spPr>
      </p:pic>
      <p:pic>
        <p:nvPicPr>
          <p:cNvPr id="43020" name="Picture 12" descr="Athlon X2"/>
          <p:cNvPicPr>
            <a:picLocks noChangeAspect="1" noChangeArrowheads="1"/>
          </p:cNvPicPr>
          <p:nvPr/>
        </p:nvPicPr>
        <p:blipFill>
          <a:blip r:embed="rId10"/>
          <a:srcRect/>
          <a:stretch>
            <a:fillRect/>
          </a:stretch>
        </p:blipFill>
        <p:spPr bwMode="auto">
          <a:xfrm>
            <a:off x="6248400" y="4267200"/>
            <a:ext cx="1143000" cy="1143001"/>
          </a:xfrm>
          <a:prstGeom prst="rect">
            <a:avLst/>
          </a:prstGeom>
          <a:noFill/>
        </p:spPr>
      </p:pic>
      <p:pic>
        <p:nvPicPr>
          <p:cNvPr id="43022" name="Picture 14" descr="Athlon Pro"/>
          <p:cNvPicPr>
            <a:picLocks noChangeAspect="1" noChangeArrowheads="1"/>
          </p:cNvPicPr>
          <p:nvPr/>
        </p:nvPicPr>
        <p:blipFill>
          <a:blip r:embed="rId11"/>
          <a:srcRect/>
          <a:stretch>
            <a:fillRect/>
          </a:stretch>
        </p:blipFill>
        <p:spPr bwMode="auto">
          <a:xfrm>
            <a:off x="5334000" y="457200"/>
            <a:ext cx="1295400" cy="129540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5" name="Rectangle 4"/>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6" name="Rectangle 5"/>
          <p:cNvSpPr/>
          <p:nvPr/>
        </p:nvSpPr>
        <p:spPr>
          <a:xfrm>
            <a:off x="3962400" y="1143000"/>
            <a:ext cx="15240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smtClean="0">
                <a:solidFill>
                  <a:schemeClr val="accent6">
                    <a:lumMod val="75000"/>
                  </a:schemeClr>
                </a:solidFill>
              </a:rPr>
              <a:t>ALGO 2</a:t>
            </a:r>
            <a:endParaRPr lang="en-US" b="1" dirty="0">
              <a:solidFill>
                <a:schemeClr val="accent6">
                  <a:lumMod val="75000"/>
                </a:schemeClr>
              </a:solidFill>
            </a:endParaRPr>
          </a:p>
        </p:txBody>
      </p:sp>
      <p:sp>
        <p:nvSpPr>
          <p:cNvPr id="7" name="TextBox 6"/>
          <p:cNvSpPr txBox="1"/>
          <p:nvPr/>
        </p:nvSpPr>
        <p:spPr>
          <a:xfrm>
            <a:off x="6553200" y="685800"/>
            <a:ext cx="2435860" cy="923330"/>
          </a:xfrm>
          <a:prstGeom prst="rect">
            <a:avLst/>
          </a:prstGeom>
          <a:noFill/>
        </p:spPr>
        <p:txBody>
          <a:bodyPr wrap="none" rtlCol="0">
            <a:spAutoFit/>
          </a:bodyPr>
          <a:lstStyle/>
          <a:p>
            <a:r>
              <a:rPr lang="en-IN" b="1" dirty="0" smtClean="0">
                <a:solidFill>
                  <a:srgbClr val="C00000"/>
                </a:solidFill>
              </a:rPr>
              <a:t>Posterior Analysis </a:t>
            </a:r>
          </a:p>
          <a:p>
            <a:r>
              <a:rPr lang="en-IN" b="1" dirty="0" smtClean="0">
                <a:solidFill>
                  <a:srgbClr val="C00000"/>
                </a:solidFill>
              </a:rPr>
              <a:t>/ Empirical Analysis</a:t>
            </a:r>
          </a:p>
          <a:p>
            <a:r>
              <a:rPr lang="en-IN" b="1" dirty="0" smtClean="0">
                <a:solidFill>
                  <a:srgbClr val="C00000"/>
                </a:solidFill>
              </a:rPr>
              <a:t>/ Experimental Analysis</a:t>
            </a:r>
            <a:endParaRPr lang="en-US" b="1" dirty="0">
              <a:solidFill>
                <a:srgbClr val="C00000"/>
              </a:solidFill>
            </a:endParaRPr>
          </a:p>
        </p:txBody>
      </p:sp>
      <p:sp>
        <p:nvSpPr>
          <p:cNvPr id="8" name="Cloud 7"/>
          <p:cNvSpPr/>
          <p:nvPr/>
        </p:nvSpPr>
        <p:spPr>
          <a:xfrm>
            <a:off x="228600" y="1066800"/>
            <a:ext cx="2286000" cy="838200"/>
          </a:xfrm>
          <a:prstGeom prst="cloud">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IN" b="1" dirty="0" smtClean="0"/>
              <a:t>PROBLEMS</a:t>
            </a:r>
            <a:endParaRPr lang="en-US" b="1" dirty="0"/>
          </a:p>
        </p:txBody>
      </p:sp>
      <p:sp>
        <p:nvSpPr>
          <p:cNvPr id="9" name="TextBox 8"/>
          <p:cNvSpPr txBox="1"/>
          <p:nvPr/>
        </p:nvSpPr>
        <p:spPr>
          <a:xfrm>
            <a:off x="304800" y="609600"/>
            <a:ext cx="1693092" cy="369332"/>
          </a:xfrm>
          <a:prstGeom prst="rect">
            <a:avLst/>
          </a:prstGeom>
          <a:noFill/>
        </p:spPr>
        <p:txBody>
          <a:bodyPr wrap="none" rtlCol="0">
            <a:spAutoFit/>
          </a:bodyPr>
          <a:lstStyle/>
          <a:p>
            <a:r>
              <a:rPr lang="en-IN" b="1" dirty="0" smtClean="0">
                <a:solidFill>
                  <a:srgbClr val="00B0F0"/>
                </a:solidFill>
              </a:rPr>
              <a:t>OS Dependency</a:t>
            </a:r>
            <a:endParaRPr lang="en-US" b="1" dirty="0">
              <a:solidFill>
                <a:srgbClr val="00B0F0"/>
              </a:solidFill>
            </a:endParaRPr>
          </a:p>
        </p:txBody>
      </p:sp>
      <p:sp>
        <p:nvSpPr>
          <p:cNvPr id="10" name="Rectangle 9"/>
          <p:cNvSpPr/>
          <p:nvPr/>
        </p:nvSpPr>
        <p:spPr>
          <a:xfrm>
            <a:off x="3810000" y="2209800"/>
            <a:ext cx="1524000" cy="533400"/>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smtClean="0">
                <a:solidFill>
                  <a:srgbClr val="7030A0"/>
                </a:solidFill>
              </a:rPr>
              <a:t>Program 1</a:t>
            </a:r>
            <a:endParaRPr lang="en-US" b="1" dirty="0">
              <a:solidFill>
                <a:srgbClr val="7030A0"/>
              </a:solidFill>
            </a:endParaRPr>
          </a:p>
        </p:txBody>
      </p:sp>
      <p:cxnSp>
        <p:nvCxnSpPr>
          <p:cNvPr id="11" name="Straight Arrow Connector 10"/>
          <p:cNvCxnSpPr>
            <a:endCxn id="10" idx="0"/>
          </p:cNvCxnSpPr>
          <p:nvPr/>
        </p:nvCxnSpPr>
        <p:spPr>
          <a:xfrm rot="5400000">
            <a:off x="4305300" y="19431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a:xfrm rot="5400000">
            <a:off x="419100" y="3467100"/>
            <a:ext cx="723900" cy="1905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flipH="1">
            <a:off x="5410200" y="2819400"/>
            <a:ext cx="609600" cy="369332"/>
          </a:xfrm>
          <a:prstGeom prst="rect">
            <a:avLst/>
          </a:prstGeom>
          <a:noFill/>
        </p:spPr>
        <p:txBody>
          <a:bodyPr wrap="square" rtlCol="0">
            <a:spAutoFit/>
          </a:bodyPr>
          <a:lstStyle/>
          <a:p>
            <a:r>
              <a:rPr lang="en-IN" b="1" dirty="0" smtClean="0">
                <a:solidFill>
                  <a:srgbClr val="00B050"/>
                </a:solidFill>
              </a:rPr>
              <a:t>Run</a:t>
            </a:r>
            <a:endParaRPr lang="en-US" b="1" dirty="0">
              <a:solidFill>
                <a:srgbClr val="00B050"/>
              </a:solidFill>
            </a:endParaRPr>
          </a:p>
        </p:txBody>
      </p:sp>
      <p:pic>
        <p:nvPicPr>
          <p:cNvPr id="3074" name="Picture 2" descr="Image result for Operating System logo with name"/>
          <p:cNvPicPr>
            <a:picLocks noChangeAspect="1" noChangeArrowheads="1"/>
          </p:cNvPicPr>
          <p:nvPr/>
        </p:nvPicPr>
        <p:blipFill>
          <a:blip r:embed="rId2"/>
          <a:srcRect/>
          <a:stretch>
            <a:fillRect/>
          </a:stretch>
        </p:blipFill>
        <p:spPr bwMode="auto">
          <a:xfrm>
            <a:off x="1752600" y="4343400"/>
            <a:ext cx="1423458" cy="952500"/>
          </a:xfrm>
          <a:prstGeom prst="rect">
            <a:avLst/>
          </a:prstGeom>
          <a:noFill/>
        </p:spPr>
      </p:pic>
      <p:pic>
        <p:nvPicPr>
          <p:cNvPr id="3076" name="Picture 4" descr="Image result for Operating System 3d  logo with name"/>
          <p:cNvPicPr>
            <a:picLocks noChangeAspect="1" noChangeArrowheads="1"/>
          </p:cNvPicPr>
          <p:nvPr/>
        </p:nvPicPr>
        <p:blipFill>
          <a:blip r:embed="rId3"/>
          <a:srcRect/>
          <a:stretch>
            <a:fillRect/>
          </a:stretch>
        </p:blipFill>
        <p:spPr bwMode="auto">
          <a:xfrm>
            <a:off x="0" y="4191000"/>
            <a:ext cx="1760220" cy="1028700"/>
          </a:xfrm>
          <a:prstGeom prst="rect">
            <a:avLst/>
          </a:prstGeom>
          <a:noFill/>
        </p:spPr>
      </p:pic>
      <p:pic>
        <p:nvPicPr>
          <p:cNvPr id="3078" name="Picture 6" descr="Image result for Operating System 3d  logo with name"/>
          <p:cNvPicPr>
            <a:picLocks noChangeAspect="1" noChangeArrowheads="1"/>
          </p:cNvPicPr>
          <p:nvPr/>
        </p:nvPicPr>
        <p:blipFill>
          <a:blip r:embed="rId4"/>
          <a:srcRect/>
          <a:stretch>
            <a:fillRect/>
          </a:stretch>
        </p:blipFill>
        <p:spPr bwMode="auto">
          <a:xfrm>
            <a:off x="3657600" y="4191000"/>
            <a:ext cx="838200" cy="1062507"/>
          </a:xfrm>
          <a:prstGeom prst="rect">
            <a:avLst/>
          </a:prstGeom>
          <a:noFill/>
        </p:spPr>
      </p:pic>
      <p:pic>
        <p:nvPicPr>
          <p:cNvPr id="3080" name="Picture 8" descr="Image result for Operating System 3d  logo with name"/>
          <p:cNvPicPr>
            <a:picLocks noChangeAspect="1" noChangeArrowheads="1"/>
          </p:cNvPicPr>
          <p:nvPr/>
        </p:nvPicPr>
        <p:blipFill>
          <a:blip r:embed="rId5"/>
          <a:srcRect/>
          <a:stretch>
            <a:fillRect/>
          </a:stretch>
        </p:blipFill>
        <p:spPr bwMode="auto">
          <a:xfrm>
            <a:off x="5334000" y="4191000"/>
            <a:ext cx="990600" cy="1162879"/>
          </a:xfrm>
          <a:prstGeom prst="rect">
            <a:avLst/>
          </a:prstGeom>
          <a:noFill/>
        </p:spPr>
      </p:pic>
      <p:pic>
        <p:nvPicPr>
          <p:cNvPr id="3084" name="Picture 12" descr="Image result for Operating System 3d  logo with name"/>
          <p:cNvPicPr>
            <a:picLocks noChangeAspect="1" noChangeArrowheads="1"/>
          </p:cNvPicPr>
          <p:nvPr/>
        </p:nvPicPr>
        <p:blipFill>
          <a:blip r:embed="rId6"/>
          <a:srcRect/>
          <a:stretch>
            <a:fillRect/>
          </a:stretch>
        </p:blipFill>
        <p:spPr bwMode="auto">
          <a:xfrm>
            <a:off x="7315200" y="4191000"/>
            <a:ext cx="1219200" cy="1246909"/>
          </a:xfrm>
          <a:prstGeom prst="rect">
            <a:avLst/>
          </a:prstGeom>
          <a:noFill/>
        </p:spPr>
      </p:pic>
      <p:sp>
        <p:nvSpPr>
          <p:cNvPr id="21" name="Right Arrow 20"/>
          <p:cNvSpPr/>
          <p:nvPr/>
        </p:nvSpPr>
        <p:spPr>
          <a:xfrm rot="5400000">
            <a:off x="2247900" y="3543300"/>
            <a:ext cx="723900" cy="1905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5400000">
            <a:off x="3848100" y="3543300"/>
            <a:ext cx="723900" cy="1905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5400000">
            <a:off x="5524500" y="3543300"/>
            <a:ext cx="723900" cy="1905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5400000">
            <a:off x="7658100" y="3543300"/>
            <a:ext cx="723900" cy="1905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62000" y="3200400"/>
            <a:ext cx="7315200" cy="76200"/>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7" name="Straight Arrow Connector 26"/>
          <p:cNvCxnSpPr>
            <a:stCxn id="10" idx="2"/>
          </p:cNvCxnSpPr>
          <p:nvPr/>
        </p:nvCxnSpPr>
        <p:spPr>
          <a:xfrm rot="5400000">
            <a:off x="4343400" y="29718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33400" y="5334000"/>
            <a:ext cx="753732" cy="646331"/>
          </a:xfrm>
          <a:prstGeom prst="rect">
            <a:avLst/>
          </a:prstGeom>
          <a:noFill/>
        </p:spPr>
        <p:txBody>
          <a:bodyPr wrap="none" rtlCol="0">
            <a:spAutoFit/>
          </a:bodyPr>
          <a:lstStyle/>
          <a:p>
            <a:r>
              <a:rPr lang="en-IN" b="1" dirty="0" smtClean="0">
                <a:solidFill>
                  <a:srgbClr val="00B0F0"/>
                </a:solidFill>
              </a:rPr>
              <a:t>SC</a:t>
            </a:r>
            <a:r>
              <a:rPr lang="en-IN" b="1" dirty="0" smtClean="0"/>
              <a:t> …..</a:t>
            </a:r>
          </a:p>
          <a:p>
            <a:r>
              <a:rPr lang="en-IN" b="1" dirty="0" smtClean="0">
                <a:solidFill>
                  <a:srgbClr val="00B0F0"/>
                </a:solidFill>
              </a:rPr>
              <a:t>TC</a:t>
            </a:r>
            <a:r>
              <a:rPr lang="en-IN" b="1" dirty="0" smtClean="0"/>
              <a:t> …..</a:t>
            </a:r>
            <a:endParaRPr lang="en-US" b="1" dirty="0"/>
          </a:p>
        </p:txBody>
      </p:sp>
      <p:sp>
        <p:nvSpPr>
          <p:cNvPr id="30" name="TextBox 29"/>
          <p:cNvSpPr txBox="1"/>
          <p:nvPr/>
        </p:nvSpPr>
        <p:spPr>
          <a:xfrm>
            <a:off x="1981200" y="5410200"/>
            <a:ext cx="753732" cy="646331"/>
          </a:xfrm>
          <a:prstGeom prst="rect">
            <a:avLst/>
          </a:prstGeom>
          <a:noFill/>
        </p:spPr>
        <p:txBody>
          <a:bodyPr wrap="none" rtlCol="0">
            <a:spAutoFit/>
          </a:bodyPr>
          <a:lstStyle/>
          <a:p>
            <a:r>
              <a:rPr lang="en-IN" b="1" dirty="0" smtClean="0">
                <a:solidFill>
                  <a:srgbClr val="00B0F0"/>
                </a:solidFill>
              </a:rPr>
              <a:t>SC</a:t>
            </a:r>
            <a:r>
              <a:rPr lang="en-IN" b="1" dirty="0" smtClean="0"/>
              <a:t> …..</a:t>
            </a:r>
          </a:p>
          <a:p>
            <a:r>
              <a:rPr lang="en-IN" b="1" dirty="0" smtClean="0">
                <a:solidFill>
                  <a:srgbClr val="00B0F0"/>
                </a:solidFill>
              </a:rPr>
              <a:t>TC</a:t>
            </a:r>
            <a:r>
              <a:rPr lang="en-IN" b="1" dirty="0" smtClean="0"/>
              <a:t> …..</a:t>
            </a:r>
            <a:endParaRPr lang="en-US" b="1" dirty="0"/>
          </a:p>
        </p:txBody>
      </p:sp>
      <p:sp>
        <p:nvSpPr>
          <p:cNvPr id="31" name="TextBox 30"/>
          <p:cNvSpPr txBox="1"/>
          <p:nvPr/>
        </p:nvSpPr>
        <p:spPr>
          <a:xfrm>
            <a:off x="3657600" y="5486400"/>
            <a:ext cx="753732" cy="646331"/>
          </a:xfrm>
          <a:prstGeom prst="rect">
            <a:avLst/>
          </a:prstGeom>
          <a:noFill/>
        </p:spPr>
        <p:txBody>
          <a:bodyPr wrap="none" rtlCol="0">
            <a:spAutoFit/>
          </a:bodyPr>
          <a:lstStyle/>
          <a:p>
            <a:r>
              <a:rPr lang="en-IN" b="1" dirty="0" smtClean="0">
                <a:solidFill>
                  <a:srgbClr val="00B0F0"/>
                </a:solidFill>
              </a:rPr>
              <a:t>SC</a:t>
            </a:r>
            <a:r>
              <a:rPr lang="en-IN" b="1" dirty="0" smtClean="0"/>
              <a:t> …..</a:t>
            </a:r>
          </a:p>
          <a:p>
            <a:r>
              <a:rPr lang="en-IN" b="1" dirty="0" smtClean="0">
                <a:solidFill>
                  <a:srgbClr val="00B0F0"/>
                </a:solidFill>
              </a:rPr>
              <a:t>TC</a:t>
            </a:r>
            <a:r>
              <a:rPr lang="en-IN" b="1" dirty="0" smtClean="0"/>
              <a:t> …..</a:t>
            </a:r>
            <a:endParaRPr lang="en-US" b="1" dirty="0"/>
          </a:p>
        </p:txBody>
      </p:sp>
      <p:sp>
        <p:nvSpPr>
          <p:cNvPr id="32" name="TextBox 31"/>
          <p:cNvSpPr txBox="1"/>
          <p:nvPr/>
        </p:nvSpPr>
        <p:spPr>
          <a:xfrm>
            <a:off x="5410200" y="5562600"/>
            <a:ext cx="753732" cy="646331"/>
          </a:xfrm>
          <a:prstGeom prst="rect">
            <a:avLst/>
          </a:prstGeom>
          <a:noFill/>
        </p:spPr>
        <p:txBody>
          <a:bodyPr wrap="none" rtlCol="0">
            <a:spAutoFit/>
          </a:bodyPr>
          <a:lstStyle/>
          <a:p>
            <a:r>
              <a:rPr lang="en-IN" b="1" dirty="0" smtClean="0">
                <a:solidFill>
                  <a:srgbClr val="00B0F0"/>
                </a:solidFill>
              </a:rPr>
              <a:t>SC</a:t>
            </a:r>
            <a:r>
              <a:rPr lang="en-IN" b="1" dirty="0" smtClean="0"/>
              <a:t> …..</a:t>
            </a:r>
          </a:p>
          <a:p>
            <a:r>
              <a:rPr lang="en-IN" b="1" dirty="0" smtClean="0">
                <a:solidFill>
                  <a:srgbClr val="00B0F0"/>
                </a:solidFill>
              </a:rPr>
              <a:t>TC</a:t>
            </a:r>
            <a:r>
              <a:rPr lang="en-IN" b="1" dirty="0" smtClean="0"/>
              <a:t> …..</a:t>
            </a:r>
            <a:endParaRPr lang="en-US" b="1" dirty="0"/>
          </a:p>
        </p:txBody>
      </p:sp>
      <p:sp>
        <p:nvSpPr>
          <p:cNvPr id="33" name="TextBox 32"/>
          <p:cNvSpPr txBox="1"/>
          <p:nvPr/>
        </p:nvSpPr>
        <p:spPr>
          <a:xfrm>
            <a:off x="7543800" y="5638800"/>
            <a:ext cx="753732" cy="646331"/>
          </a:xfrm>
          <a:prstGeom prst="rect">
            <a:avLst/>
          </a:prstGeom>
          <a:noFill/>
        </p:spPr>
        <p:txBody>
          <a:bodyPr wrap="none" rtlCol="0">
            <a:spAutoFit/>
          </a:bodyPr>
          <a:lstStyle/>
          <a:p>
            <a:r>
              <a:rPr lang="en-IN" b="1" dirty="0" smtClean="0">
                <a:solidFill>
                  <a:srgbClr val="00B0F0"/>
                </a:solidFill>
              </a:rPr>
              <a:t>SC</a:t>
            </a:r>
            <a:r>
              <a:rPr lang="en-IN" b="1" dirty="0" smtClean="0"/>
              <a:t> …..</a:t>
            </a:r>
          </a:p>
          <a:p>
            <a:r>
              <a:rPr lang="en-IN" b="1" dirty="0" smtClean="0">
                <a:solidFill>
                  <a:srgbClr val="00B0F0"/>
                </a:solidFill>
              </a:rPr>
              <a:t>TC</a:t>
            </a:r>
            <a:r>
              <a:rPr lang="en-IN" b="1" dirty="0" smtClean="0"/>
              <a:t>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07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8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08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3" grpId="0" animBg="1"/>
      <p:bldP spid="14" grpId="0"/>
      <p:bldP spid="21" grpId="0" animBg="1"/>
      <p:bldP spid="22" grpId="0" animBg="1"/>
      <p:bldP spid="23" grpId="0" animBg="1"/>
      <p:bldP spid="24" grpId="0" animBg="1"/>
      <p:bldP spid="25" grpId="0" animBg="1"/>
      <p:bldP spid="28"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5" name="Rectangle 4"/>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6" name="Rectangle 5"/>
          <p:cNvSpPr/>
          <p:nvPr/>
        </p:nvSpPr>
        <p:spPr>
          <a:xfrm>
            <a:off x="3962400" y="1143000"/>
            <a:ext cx="15240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smtClean="0">
                <a:solidFill>
                  <a:schemeClr val="accent6">
                    <a:lumMod val="75000"/>
                  </a:schemeClr>
                </a:solidFill>
              </a:rPr>
              <a:t>ALGO 2</a:t>
            </a:r>
            <a:endParaRPr lang="en-US" b="1" dirty="0">
              <a:solidFill>
                <a:schemeClr val="accent6">
                  <a:lumMod val="75000"/>
                </a:schemeClr>
              </a:solidFill>
            </a:endParaRPr>
          </a:p>
        </p:txBody>
      </p:sp>
      <p:sp>
        <p:nvSpPr>
          <p:cNvPr id="7" name="TextBox 6"/>
          <p:cNvSpPr txBox="1"/>
          <p:nvPr/>
        </p:nvSpPr>
        <p:spPr>
          <a:xfrm>
            <a:off x="6553200" y="685800"/>
            <a:ext cx="2435860" cy="923330"/>
          </a:xfrm>
          <a:prstGeom prst="rect">
            <a:avLst/>
          </a:prstGeom>
          <a:noFill/>
        </p:spPr>
        <p:txBody>
          <a:bodyPr wrap="none" rtlCol="0">
            <a:spAutoFit/>
          </a:bodyPr>
          <a:lstStyle/>
          <a:p>
            <a:r>
              <a:rPr lang="en-IN" b="1" dirty="0" smtClean="0">
                <a:solidFill>
                  <a:srgbClr val="C00000"/>
                </a:solidFill>
              </a:rPr>
              <a:t>Posterior Analysis </a:t>
            </a:r>
          </a:p>
          <a:p>
            <a:r>
              <a:rPr lang="en-IN" b="1" dirty="0" smtClean="0">
                <a:solidFill>
                  <a:srgbClr val="C00000"/>
                </a:solidFill>
              </a:rPr>
              <a:t>/ Empirical Analysis</a:t>
            </a:r>
          </a:p>
          <a:p>
            <a:r>
              <a:rPr lang="en-IN" b="1" dirty="0" smtClean="0">
                <a:solidFill>
                  <a:srgbClr val="C00000"/>
                </a:solidFill>
              </a:rPr>
              <a:t>/ Experimental Analysis</a:t>
            </a:r>
            <a:endParaRPr lang="en-US" b="1" dirty="0">
              <a:solidFill>
                <a:srgbClr val="C00000"/>
              </a:solidFill>
            </a:endParaRPr>
          </a:p>
        </p:txBody>
      </p:sp>
      <p:sp>
        <p:nvSpPr>
          <p:cNvPr id="8" name="Cloud 7"/>
          <p:cNvSpPr/>
          <p:nvPr/>
        </p:nvSpPr>
        <p:spPr>
          <a:xfrm>
            <a:off x="228600" y="1066800"/>
            <a:ext cx="2286000" cy="838200"/>
          </a:xfrm>
          <a:prstGeom prst="cloud">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IN" b="1" dirty="0" smtClean="0"/>
              <a:t>PROBLEMS</a:t>
            </a:r>
            <a:endParaRPr lang="en-US" b="1" dirty="0"/>
          </a:p>
        </p:txBody>
      </p:sp>
      <p:sp>
        <p:nvSpPr>
          <p:cNvPr id="9" name="TextBox 8"/>
          <p:cNvSpPr txBox="1"/>
          <p:nvPr/>
        </p:nvSpPr>
        <p:spPr>
          <a:xfrm>
            <a:off x="304800" y="609600"/>
            <a:ext cx="2309350" cy="369332"/>
          </a:xfrm>
          <a:prstGeom prst="rect">
            <a:avLst/>
          </a:prstGeom>
          <a:noFill/>
        </p:spPr>
        <p:txBody>
          <a:bodyPr wrap="none" rtlCol="0">
            <a:spAutoFit/>
          </a:bodyPr>
          <a:lstStyle/>
          <a:p>
            <a:r>
              <a:rPr lang="en-IN" b="1" dirty="0" smtClean="0">
                <a:solidFill>
                  <a:srgbClr val="00B0F0"/>
                </a:solidFill>
              </a:rPr>
              <a:t>Language Dependency</a:t>
            </a:r>
            <a:endParaRPr lang="en-US" b="1" dirty="0">
              <a:solidFill>
                <a:srgbClr val="00B0F0"/>
              </a:solidFill>
            </a:endParaRPr>
          </a:p>
        </p:txBody>
      </p:sp>
      <p:sp>
        <p:nvSpPr>
          <p:cNvPr id="10" name="Rectangle 9"/>
          <p:cNvSpPr/>
          <p:nvPr/>
        </p:nvSpPr>
        <p:spPr>
          <a:xfrm>
            <a:off x="3810000" y="2209800"/>
            <a:ext cx="1524000" cy="533400"/>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smtClean="0">
                <a:solidFill>
                  <a:srgbClr val="7030A0"/>
                </a:solidFill>
              </a:rPr>
              <a:t>Program 1</a:t>
            </a:r>
            <a:endParaRPr lang="en-US" b="1" dirty="0">
              <a:solidFill>
                <a:srgbClr val="7030A0"/>
              </a:solidFill>
            </a:endParaRPr>
          </a:p>
        </p:txBody>
      </p:sp>
      <p:cxnSp>
        <p:nvCxnSpPr>
          <p:cNvPr id="11" name="Straight Arrow Connector 10"/>
          <p:cNvCxnSpPr>
            <a:endCxn id="10" idx="0"/>
          </p:cNvCxnSpPr>
          <p:nvPr/>
        </p:nvCxnSpPr>
        <p:spPr>
          <a:xfrm rot="5400000">
            <a:off x="4305300" y="19431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a:xfrm rot="5400000">
            <a:off x="419100" y="3467100"/>
            <a:ext cx="723900" cy="1905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flipH="1">
            <a:off x="5410200" y="2819400"/>
            <a:ext cx="609600" cy="369332"/>
          </a:xfrm>
          <a:prstGeom prst="rect">
            <a:avLst/>
          </a:prstGeom>
          <a:noFill/>
        </p:spPr>
        <p:txBody>
          <a:bodyPr wrap="square" rtlCol="0">
            <a:spAutoFit/>
          </a:bodyPr>
          <a:lstStyle/>
          <a:p>
            <a:r>
              <a:rPr lang="en-IN" b="1" dirty="0" smtClean="0">
                <a:solidFill>
                  <a:srgbClr val="00B050"/>
                </a:solidFill>
              </a:rPr>
              <a:t>Run</a:t>
            </a:r>
            <a:endParaRPr lang="en-US" b="1" dirty="0">
              <a:solidFill>
                <a:srgbClr val="00B050"/>
              </a:solidFill>
            </a:endParaRPr>
          </a:p>
        </p:txBody>
      </p:sp>
      <p:sp>
        <p:nvSpPr>
          <p:cNvPr id="21" name="Right Arrow 20"/>
          <p:cNvSpPr/>
          <p:nvPr/>
        </p:nvSpPr>
        <p:spPr>
          <a:xfrm rot="5400000">
            <a:off x="2247900" y="3543300"/>
            <a:ext cx="723900" cy="1905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5400000">
            <a:off x="3848100" y="3543300"/>
            <a:ext cx="723900" cy="1905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5400000">
            <a:off x="5524500" y="3543300"/>
            <a:ext cx="723900" cy="1905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5400000">
            <a:off x="7658100" y="3543300"/>
            <a:ext cx="723900" cy="1905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62000" y="3200400"/>
            <a:ext cx="7315200" cy="76200"/>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7" name="Straight Arrow Connector 26"/>
          <p:cNvCxnSpPr>
            <a:stCxn id="10" idx="2"/>
          </p:cNvCxnSpPr>
          <p:nvPr/>
        </p:nvCxnSpPr>
        <p:spPr>
          <a:xfrm rot="5400000">
            <a:off x="4343400" y="29718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33400" y="5334000"/>
            <a:ext cx="753732" cy="646331"/>
          </a:xfrm>
          <a:prstGeom prst="rect">
            <a:avLst/>
          </a:prstGeom>
          <a:noFill/>
        </p:spPr>
        <p:txBody>
          <a:bodyPr wrap="none" rtlCol="0">
            <a:spAutoFit/>
          </a:bodyPr>
          <a:lstStyle/>
          <a:p>
            <a:r>
              <a:rPr lang="en-IN" b="1" dirty="0" smtClean="0">
                <a:solidFill>
                  <a:srgbClr val="00B0F0"/>
                </a:solidFill>
              </a:rPr>
              <a:t>SC</a:t>
            </a:r>
            <a:r>
              <a:rPr lang="en-IN" b="1" dirty="0" smtClean="0"/>
              <a:t> …..</a:t>
            </a:r>
          </a:p>
          <a:p>
            <a:r>
              <a:rPr lang="en-IN" b="1" dirty="0" smtClean="0">
                <a:solidFill>
                  <a:srgbClr val="00B0F0"/>
                </a:solidFill>
              </a:rPr>
              <a:t>TC</a:t>
            </a:r>
            <a:r>
              <a:rPr lang="en-IN" b="1" dirty="0" smtClean="0"/>
              <a:t> …..</a:t>
            </a:r>
            <a:endParaRPr lang="en-US" b="1" dirty="0"/>
          </a:p>
        </p:txBody>
      </p:sp>
      <p:sp>
        <p:nvSpPr>
          <p:cNvPr id="30" name="TextBox 29"/>
          <p:cNvSpPr txBox="1"/>
          <p:nvPr/>
        </p:nvSpPr>
        <p:spPr>
          <a:xfrm>
            <a:off x="1981200" y="5410200"/>
            <a:ext cx="753732" cy="646331"/>
          </a:xfrm>
          <a:prstGeom prst="rect">
            <a:avLst/>
          </a:prstGeom>
          <a:noFill/>
        </p:spPr>
        <p:txBody>
          <a:bodyPr wrap="none" rtlCol="0">
            <a:spAutoFit/>
          </a:bodyPr>
          <a:lstStyle/>
          <a:p>
            <a:r>
              <a:rPr lang="en-IN" b="1" dirty="0" smtClean="0">
                <a:solidFill>
                  <a:srgbClr val="00B0F0"/>
                </a:solidFill>
              </a:rPr>
              <a:t>SC</a:t>
            </a:r>
            <a:r>
              <a:rPr lang="en-IN" b="1" dirty="0" smtClean="0"/>
              <a:t> …..</a:t>
            </a:r>
          </a:p>
          <a:p>
            <a:r>
              <a:rPr lang="en-IN" b="1" dirty="0" smtClean="0">
                <a:solidFill>
                  <a:srgbClr val="00B0F0"/>
                </a:solidFill>
              </a:rPr>
              <a:t>TC</a:t>
            </a:r>
            <a:r>
              <a:rPr lang="en-IN" b="1" dirty="0" smtClean="0"/>
              <a:t> …..</a:t>
            </a:r>
            <a:endParaRPr lang="en-US" b="1" dirty="0"/>
          </a:p>
        </p:txBody>
      </p:sp>
      <p:sp>
        <p:nvSpPr>
          <p:cNvPr id="31" name="TextBox 30"/>
          <p:cNvSpPr txBox="1"/>
          <p:nvPr/>
        </p:nvSpPr>
        <p:spPr>
          <a:xfrm>
            <a:off x="3657600" y="5486400"/>
            <a:ext cx="753732" cy="646331"/>
          </a:xfrm>
          <a:prstGeom prst="rect">
            <a:avLst/>
          </a:prstGeom>
          <a:noFill/>
        </p:spPr>
        <p:txBody>
          <a:bodyPr wrap="none" rtlCol="0">
            <a:spAutoFit/>
          </a:bodyPr>
          <a:lstStyle/>
          <a:p>
            <a:r>
              <a:rPr lang="en-IN" b="1" dirty="0" smtClean="0">
                <a:solidFill>
                  <a:srgbClr val="00B0F0"/>
                </a:solidFill>
              </a:rPr>
              <a:t>SC</a:t>
            </a:r>
            <a:r>
              <a:rPr lang="en-IN" b="1" dirty="0" smtClean="0"/>
              <a:t> …..</a:t>
            </a:r>
          </a:p>
          <a:p>
            <a:r>
              <a:rPr lang="en-IN" b="1" dirty="0" smtClean="0">
                <a:solidFill>
                  <a:srgbClr val="00B0F0"/>
                </a:solidFill>
              </a:rPr>
              <a:t>TC</a:t>
            </a:r>
            <a:r>
              <a:rPr lang="en-IN" b="1" dirty="0" smtClean="0"/>
              <a:t> …..</a:t>
            </a:r>
            <a:endParaRPr lang="en-US" b="1" dirty="0"/>
          </a:p>
        </p:txBody>
      </p:sp>
      <p:sp>
        <p:nvSpPr>
          <p:cNvPr id="32" name="TextBox 31"/>
          <p:cNvSpPr txBox="1"/>
          <p:nvPr/>
        </p:nvSpPr>
        <p:spPr>
          <a:xfrm>
            <a:off x="5410200" y="5562600"/>
            <a:ext cx="753732" cy="646331"/>
          </a:xfrm>
          <a:prstGeom prst="rect">
            <a:avLst/>
          </a:prstGeom>
          <a:noFill/>
        </p:spPr>
        <p:txBody>
          <a:bodyPr wrap="none" rtlCol="0">
            <a:spAutoFit/>
          </a:bodyPr>
          <a:lstStyle/>
          <a:p>
            <a:r>
              <a:rPr lang="en-IN" b="1" dirty="0" smtClean="0">
                <a:solidFill>
                  <a:srgbClr val="00B0F0"/>
                </a:solidFill>
              </a:rPr>
              <a:t>SC</a:t>
            </a:r>
            <a:r>
              <a:rPr lang="en-IN" b="1" dirty="0" smtClean="0"/>
              <a:t> …..</a:t>
            </a:r>
          </a:p>
          <a:p>
            <a:r>
              <a:rPr lang="en-IN" b="1" dirty="0" smtClean="0">
                <a:solidFill>
                  <a:srgbClr val="00B0F0"/>
                </a:solidFill>
              </a:rPr>
              <a:t>TC</a:t>
            </a:r>
            <a:r>
              <a:rPr lang="en-IN" b="1" dirty="0" smtClean="0"/>
              <a:t> …..</a:t>
            </a:r>
            <a:endParaRPr lang="en-US" b="1" dirty="0"/>
          </a:p>
        </p:txBody>
      </p:sp>
      <p:sp>
        <p:nvSpPr>
          <p:cNvPr id="33" name="TextBox 32"/>
          <p:cNvSpPr txBox="1"/>
          <p:nvPr/>
        </p:nvSpPr>
        <p:spPr>
          <a:xfrm>
            <a:off x="7543800" y="5638800"/>
            <a:ext cx="753732" cy="646331"/>
          </a:xfrm>
          <a:prstGeom prst="rect">
            <a:avLst/>
          </a:prstGeom>
          <a:noFill/>
        </p:spPr>
        <p:txBody>
          <a:bodyPr wrap="none" rtlCol="0">
            <a:spAutoFit/>
          </a:bodyPr>
          <a:lstStyle/>
          <a:p>
            <a:r>
              <a:rPr lang="en-IN" b="1" dirty="0" smtClean="0">
                <a:solidFill>
                  <a:srgbClr val="00B0F0"/>
                </a:solidFill>
              </a:rPr>
              <a:t>SC</a:t>
            </a:r>
            <a:r>
              <a:rPr lang="en-IN" b="1" dirty="0" smtClean="0"/>
              <a:t> …..</a:t>
            </a:r>
          </a:p>
          <a:p>
            <a:r>
              <a:rPr lang="en-IN" b="1" dirty="0" smtClean="0">
                <a:solidFill>
                  <a:srgbClr val="00B0F0"/>
                </a:solidFill>
              </a:rPr>
              <a:t>TC</a:t>
            </a:r>
            <a:r>
              <a:rPr lang="en-IN" b="1" dirty="0" smtClean="0"/>
              <a:t> …..</a:t>
            </a:r>
            <a:endParaRPr lang="en-US" b="1" dirty="0"/>
          </a:p>
        </p:txBody>
      </p:sp>
      <p:pic>
        <p:nvPicPr>
          <p:cNvPr id="44034" name="Picture 2" descr="Image result for java logo 3d"/>
          <p:cNvPicPr>
            <a:picLocks noChangeAspect="1" noChangeArrowheads="1"/>
          </p:cNvPicPr>
          <p:nvPr/>
        </p:nvPicPr>
        <p:blipFill>
          <a:blip r:embed="rId2"/>
          <a:srcRect/>
          <a:stretch>
            <a:fillRect/>
          </a:stretch>
        </p:blipFill>
        <p:spPr bwMode="auto">
          <a:xfrm>
            <a:off x="381000" y="4038600"/>
            <a:ext cx="775547" cy="851210"/>
          </a:xfrm>
          <a:prstGeom prst="rect">
            <a:avLst/>
          </a:prstGeom>
          <a:noFill/>
        </p:spPr>
      </p:pic>
      <p:pic>
        <p:nvPicPr>
          <p:cNvPr id="44036" name="Picture 4" descr="Image result for C++ logo 3d"/>
          <p:cNvPicPr>
            <a:picLocks noChangeAspect="1" noChangeArrowheads="1"/>
          </p:cNvPicPr>
          <p:nvPr/>
        </p:nvPicPr>
        <p:blipFill>
          <a:blip r:embed="rId3"/>
          <a:srcRect/>
          <a:stretch>
            <a:fillRect/>
          </a:stretch>
        </p:blipFill>
        <p:spPr bwMode="auto">
          <a:xfrm>
            <a:off x="2057400" y="4114800"/>
            <a:ext cx="838200" cy="898071"/>
          </a:xfrm>
          <a:prstGeom prst="rect">
            <a:avLst/>
          </a:prstGeom>
          <a:noFill/>
        </p:spPr>
      </p:pic>
      <p:sp>
        <p:nvSpPr>
          <p:cNvPr id="44038" name="AutoShape 6" descr="Image result for Python logo 3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40" name="AutoShape 8" descr="Image result for Python logo 3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42" name="AutoShape 10" descr="Image result for Python logo 3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44" name="Picture 12" descr="Image result for Python logo 3d"/>
          <p:cNvPicPr>
            <a:picLocks noChangeAspect="1" noChangeArrowheads="1"/>
          </p:cNvPicPr>
          <p:nvPr/>
        </p:nvPicPr>
        <p:blipFill>
          <a:blip r:embed="rId4"/>
          <a:srcRect/>
          <a:stretch>
            <a:fillRect/>
          </a:stretch>
        </p:blipFill>
        <p:spPr bwMode="auto">
          <a:xfrm>
            <a:off x="3962400" y="4191000"/>
            <a:ext cx="685800" cy="691286"/>
          </a:xfrm>
          <a:prstGeom prst="rect">
            <a:avLst/>
          </a:prstGeom>
          <a:noFill/>
        </p:spPr>
      </p:pic>
      <p:pic>
        <p:nvPicPr>
          <p:cNvPr id="44046" name="Picture 14" descr="Image result for GO lang logo 3d"/>
          <p:cNvPicPr>
            <a:picLocks noChangeAspect="1" noChangeArrowheads="1"/>
          </p:cNvPicPr>
          <p:nvPr/>
        </p:nvPicPr>
        <p:blipFill>
          <a:blip r:embed="rId5"/>
          <a:srcRect/>
          <a:stretch>
            <a:fillRect/>
          </a:stretch>
        </p:blipFill>
        <p:spPr bwMode="auto">
          <a:xfrm>
            <a:off x="4953000" y="3962400"/>
            <a:ext cx="1695027" cy="1066800"/>
          </a:xfrm>
          <a:prstGeom prst="rect">
            <a:avLst/>
          </a:prstGeom>
          <a:noFill/>
        </p:spPr>
      </p:pic>
      <p:sp>
        <p:nvSpPr>
          <p:cNvPr id="44048" name="AutoShape 16" descr="Image result for computer languages logo 3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50" name="Picture 18" descr="Image result for computer languages logo 3d"/>
          <p:cNvPicPr>
            <a:picLocks noChangeAspect="1" noChangeArrowheads="1"/>
          </p:cNvPicPr>
          <p:nvPr/>
        </p:nvPicPr>
        <p:blipFill>
          <a:blip r:embed="rId6"/>
          <a:srcRect/>
          <a:stretch>
            <a:fillRect/>
          </a:stretch>
        </p:blipFill>
        <p:spPr bwMode="auto">
          <a:xfrm>
            <a:off x="7467600" y="4038600"/>
            <a:ext cx="1143000" cy="78340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pic>
        <p:nvPicPr>
          <p:cNvPr id="45058" name="Picture 2" descr="See the source image"/>
          <p:cNvPicPr>
            <a:picLocks noChangeAspect="1" noChangeArrowheads="1"/>
          </p:cNvPicPr>
          <p:nvPr/>
        </p:nvPicPr>
        <p:blipFill>
          <a:blip r:embed="rId2"/>
          <a:srcRect/>
          <a:stretch>
            <a:fillRect/>
          </a:stretch>
        </p:blipFill>
        <p:spPr bwMode="auto">
          <a:xfrm>
            <a:off x="304800" y="-29688"/>
            <a:ext cx="8839200" cy="688768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5" name="Rectangle 4"/>
          <p:cNvSpPr/>
          <p:nvPr/>
        </p:nvSpPr>
        <p:spPr>
          <a:xfrm>
            <a:off x="3352800" y="1219200"/>
            <a:ext cx="2438400" cy="914400"/>
          </a:xfrm>
          <a:prstGeom prst="rect">
            <a:avLst/>
          </a:prstGeom>
          <a:ln>
            <a:noFill/>
          </a:ln>
          <a:effectLst>
            <a:outerShdw blurRad="40000" dist="20000" dir="5400000" rotWithShape="0">
              <a:srgbClr val="000000">
                <a:alpha val="38000"/>
              </a:srgbClr>
            </a:outerShdw>
            <a:softEdge rad="12700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b="1" dirty="0" smtClean="0"/>
              <a:t>ALGORITHM</a:t>
            </a:r>
            <a:endParaRPr lang="en-US" sz="2400" b="1" dirty="0"/>
          </a:p>
        </p:txBody>
      </p:sp>
      <p:cxnSp>
        <p:nvCxnSpPr>
          <p:cNvPr id="7" name="Straight Arrow Connector 6"/>
          <p:cNvCxnSpPr>
            <a:endCxn id="5" idx="1"/>
          </p:cNvCxnSpPr>
          <p:nvPr/>
        </p:nvCxnSpPr>
        <p:spPr>
          <a:xfrm>
            <a:off x="2362200" y="1676400"/>
            <a:ext cx="9906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a:stCxn id="5" idx="3"/>
          </p:cNvCxnSpPr>
          <p:nvPr/>
        </p:nvCxnSpPr>
        <p:spPr>
          <a:xfrm>
            <a:off x="5791200" y="1676400"/>
            <a:ext cx="9906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0" name="TextBox 9"/>
          <p:cNvSpPr txBox="1"/>
          <p:nvPr/>
        </p:nvSpPr>
        <p:spPr>
          <a:xfrm>
            <a:off x="1295400" y="1447800"/>
            <a:ext cx="1080115"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N" sz="2000" b="1" dirty="0" smtClean="0">
                <a:solidFill>
                  <a:schemeClr val="accent6">
                    <a:lumMod val="75000"/>
                  </a:schemeClr>
                </a:solidFill>
              </a:rPr>
              <a:t>INPUT</a:t>
            </a:r>
            <a:endParaRPr lang="en-US" sz="2000" b="1" dirty="0">
              <a:solidFill>
                <a:schemeClr val="accent6">
                  <a:lumMod val="75000"/>
                </a:schemeClr>
              </a:solidFill>
            </a:endParaRPr>
          </a:p>
        </p:txBody>
      </p:sp>
      <p:sp>
        <p:nvSpPr>
          <p:cNvPr id="14" name="TextBox 13"/>
          <p:cNvSpPr txBox="1"/>
          <p:nvPr/>
        </p:nvSpPr>
        <p:spPr>
          <a:xfrm>
            <a:off x="6781800" y="1447800"/>
            <a:ext cx="1080115"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N" sz="2000" b="1" dirty="0" smtClean="0">
                <a:solidFill>
                  <a:schemeClr val="accent6">
                    <a:lumMod val="75000"/>
                  </a:schemeClr>
                </a:solidFill>
              </a:rPr>
              <a:t>OUTPUT</a:t>
            </a:r>
            <a:endParaRPr lang="en-US" sz="2000" b="1" dirty="0">
              <a:solidFill>
                <a:schemeClr val="accent6">
                  <a:lumMod val="75000"/>
                </a:schemeClr>
              </a:solidFill>
            </a:endParaRPr>
          </a:p>
        </p:txBody>
      </p:sp>
      <p:sp>
        <p:nvSpPr>
          <p:cNvPr id="15" name="Rectangle 14"/>
          <p:cNvSpPr/>
          <p:nvPr/>
        </p:nvSpPr>
        <p:spPr>
          <a:xfrm>
            <a:off x="3429000" y="2590800"/>
            <a:ext cx="2438400" cy="914400"/>
          </a:xfrm>
          <a:prstGeom prst="rect">
            <a:avLst/>
          </a:prstGeom>
          <a:ln>
            <a:noFill/>
          </a:ln>
          <a:effectLst>
            <a:outerShdw blurRad="40000" dist="20000" dir="5400000" rotWithShape="0">
              <a:srgbClr val="000000">
                <a:alpha val="38000"/>
              </a:srgbClr>
            </a:outerShdw>
            <a:softEdge rad="12700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b="1" dirty="0" smtClean="0"/>
              <a:t>+</a:t>
            </a:r>
            <a:endParaRPr lang="en-US" sz="2400" b="1" dirty="0"/>
          </a:p>
        </p:txBody>
      </p:sp>
      <p:cxnSp>
        <p:nvCxnSpPr>
          <p:cNvPr id="16" name="Straight Arrow Connector 15"/>
          <p:cNvCxnSpPr/>
          <p:nvPr/>
        </p:nvCxnSpPr>
        <p:spPr>
          <a:xfrm>
            <a:off x="2438400" y="3124200"/>
            <a:ext cx="9906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p:nvPr/>
        </p:nvCxnSpPr>
        <p:spPr>
          <a:xfrm>
            <a:off x="5867400" y="3124200"/>
            <a:ext cx="9906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1371600" y="2724090"/>
            <a:ext cx="1080115"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N" sz="2000" b="1" dirty="0" smtClean="0">
                <a:solidFill>
                  <a:schemeClr val="accent6">
                    <a:lumMod val="75000"/>
                  </a:schemeClr>
                </a:solidFill>
              </a:rPr>
              <a:t>10</a:t>
            </a:r>
            <a:endParaRPr lang="en-US" sz="2000" b="1" dirty="0">
              <a:solidFill>
                <a:schemeClr val="accent6">
                  <a:lumMod val="75000"/>
                </a:schemeClr>
              </a:solidFill>
            </a:endParaRPr>
          </a:p>
        </p:txBody>
      </p:sp>
      <p:sp>
        <p:nvSpPr>
          <p:cNvPr id="19" name="TextBox 18"/>
          <p:cNvSpPr txBox="1"/>
          <p:nvPr/>
        </p:nvSpPr>
        <p:spPr>
          <a:xfrm>
            <a:off x="6858000" y="2895600"/>
            <a:ext cx="1080115"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N" sz="2000" b="1" dirty="0" smtClean="0">
                <a:solidFill>
                  <a:schemeClr val="accent6">
                    <a:lumMod val="75000"/>
                  </a:schemeClr>
                </a:solidFill>
              </a:rPr>
              <a:t>30</a:t>
            </a:r>
            <a:endParaRPr lang="en-US" sz="2000" b="1" dirty="0">
              <a:solidFill>
                <a:schemeClr val="accent6">
                  <a:lumMod val="75000"/>
                </a:schemeClr>
              </a:solidFill>
            </a:endParaRPr>
          </a:p>
        </p:txBody>
      </p:sp>
      <p:sp>
        <p:nvSpPr>
          <p:cNvPr id="20" name="TextBox 19"/>
          <p:cNvSpPr txBox="1"/>
          <p:nvPr/>
        </p:nvSpPr>
        <p:spPr>
          <a:xfrm>
            <a:off x="1371600" y="3181290"/>
            <a:ext cx="1080115"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N" sz="2000" b="1" dirty="0" smtClean="0">
                <a:solidFill>
                  <a:schemeClr val="accent6">
                    <a:lumMod val="75000"/>
                  </a:schemeClr>
                </a:solidFill>
              </a:rPr>
              <a:t>20</a:t>
            </a:r>
            <a:endParaRPr lang="en-US" sz="2000" b="1" dirty="0">
              <a:solidFill>
                <a:schemeClr val="accent6">
                  <a:lumMod val="75000"/>
                </a:schemeClr>
              </a:solidFill>
            </a:endParaRPr>
          </a:p>
        </p:txBody>
      </p:sp>
      <p:sp>
        <p:nvSpPr>
          <p:cNvPr id="21" name="Rectangle 20"/>
          <p:cNvSpPr/>
          <p:nvPr/>
        </p:nvSpPr>
        <p:spPr>
          <a:xfrm>
            <a:off x="3429000" y="4191000"/>
            <a:ext cx="2438400" cy="914400"/>
          </a:xfrm>
          <a:prstGeom prst="rect">
            <a:avLst/>
          </a:prstGeom>
          <a:ln>
            <a:noFill/>
          </a:ln>
          <a:effectLst>
            <a:outerShdw blurRad="40000" dist="20000" dir="5400000" rotWithShape="0">
              <a:srgbClr val="000000">
                <a:alpha val="38000"/>
              </a:srgbClr>
            </a:outerShdw>
            <a:softEdge rad="12700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b="1" dirty="0" smtClean="0"/>
              <a:t>+</a:t>
            </a:r>
            <a:endParaRPr lang="en-US" sz="2400" b="1" dirty="0"/>
          </a:p>
        </p:txBody>
      </p:sp>
      <p:cxnSp>
        <p:nvCxnSpPr>
          <p:cNvPr id="22" name="Straight Arrow Connector 21"/>
          <p:cNvCxnSpPr/>
          <p:nvPr/>
        </p:nvCxnSpPr>
        <p:spPr>
          <a:xfrm>
            <a:off x="2438400" y="4724400"/>
            <a:ext cx="9906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3" name="Straight Arrow Connector 22"/>
          <p:cNvCxnSpPr/>
          <p:nvPr/>
        </p:nvCxnSpPr>
        <p:spPr>
          <a:xfrm>
            <a:off x="5867400" y="4724400"/>
            <a:ext cx="9906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4" name="TextBox 23"/>
          <p:cNvSpPr txBox="1"/>
          <p:nvPr/>
        </p:nvSpPr>
        <p:spPr>
          <a:xfrm>
            <a:off x="1371600" y="4324290"/>
            <a:ext cx="1080115"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N" sz="2000" b="1" dirty="0" smtClean="0">
                <a:solidFill>
                  <a:schemeClr val="accent6">
                    <a:lumMod val="75000"/>
                  </a:schemeClr>
                </a:solidFill>
              </a:rPr>
              <a:t>Hello</a:t>
            </a:r>
            <a:endParaRPr lang="en-US" sz="2000" b="1" dirty="0">
              <a:solidFill>
                <a:schemeClr val="accent6">
                  <a:lumMod val="75000"/>
                </a:schemeClr>
              </a:solidFill>
            </a:endParaRPr>
          </a:p>
        </p:txBody>
      </p:sp>
      <p:sp>
        <p:nvSpPr>
          <p:cNvPr id="25" name="TextBox 24"/>
          <p:cNvSpPr txBox="1"/>
          <p:nvPr/>
        </p:nvSpPr>
        <p:spPr>
          <a:xfrm>
            <a:off x="6858000" y="4495800"/>
            <a:ext cx="1600200"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N" sz="2000" b="1" dirty="0" smtClean="0">
                <a:solidFill>
                  <a:schemeClr val="accent6">
                    <a:lumMod val="75000"/>
                  </a:schemeClr>
                </a:solidFill>
              </a:rPr>
              <a:t>Hello World</a:t>
            </a:r>
            <a:endParaRPr lang="en-US" sz="2000" b="1" dirty="0">
              <a:solidFill>
                <a:schemeClr val="accent6">
                  <a:lumMod val="75000"/>
                </a:schemeClr>
              </a:solidFill>
            </a:endParaRPr>
          </a:p>
        </p:txBody>
      </p:sp>
      <p:sp>
        <p:nvSpPr>
          <p:cNvPr id="26" name="TextBox 25"/>
          <p:cNvSpPr txBox="1"/>
          <p:nvPr/>
        </p:nvSpPr>
        <p:spPr>
          <a:xfrm>
            <a:off x="1371600" y="4781490"/>
            <a:ext cx="1080115"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N" sz="2000" b="1" dirty="0" smtClean="0">
                <a:solidFill>
                  <a:schemeClr val="accent6">
                    <a:lumMod val="75000"/>
                  </a:schemeClr>
                </a:solidFill>
              </a:rPr>
              <a:t>World</a:t>
            </a:r>
            <a:endParaRPr lang="en-US" sz="2000" b="1" dirty="0">
              <a:solidFill>
                <a:schemeClr val="accent6">
                  <a:lumMod val="75000"/>
                </a:schemeClr>
              </a:solidFill>
            </a:endParaRPr>
          </a:p>
        </p:txBody>
      </p:sp>
      <p:sp>
        <p:nvSpPr>
          <p:cNvPr id="27" name="Rectangle 26"/>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28" name="TextBox 27"/>
          <p:cNvSpPr txBox="1"/>
          <p:nvPr/>
        </p:nvSpPr>
        <p:spPr>
          <a:xfrm>
            <a:off x="3276600" y="685800"/>
            <a:ext cx="3127779" cy="369332"/>
          </a:xfrm>
          <a:prstGeom prst="rect">
            <a:avLst/>
          </a:prstGeom>
          <a:noFill/>
        </p:spPr>
        <p:txBody>
          <a:bodyPr wrap="none" rtlCol="0">
            <a:spAutoFit/>
          </a:bodyPr>
          <a:lstStyle/>
          <a:p>
            <a:r>
              <a:rPr lang="en-IN" b="1" dirty="0" smtClean="0">
                <a:solidFill>
                  <a:srgbClr val="FF0000"/>
                </a:solidFill>
              </a:rPr>
              <a:t>One Algorithm Many Instances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5" name="Rectangle 4"/>
          <p:cNvSpPr/>
          <p:nvPr/>
        </p:nvSpPr>
        <p:spPr>
          <a:xfrm>
            <a:off x="3352800" y="2514600"/>
            <a:ext cx="2438400" cy="914400"/>
          </a:xfrm>
          <a:prstGeom prst="rect">
            <a:avLst/>
          </a:prstGeom>
          <a:ln>
            <a:noFill/>
          </a:ln>
          <a:effectLst>
            <a:outerShdw blurRad="40000" dist="20000" dir="5400000" rotWithShape="0">
              <a:srgbClr val="000000">
                <a:alpha val="38000"/>
              </a:srgbClr>
            </a:outerShdw>
            <a:softEdge rad="12700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b="1" dirty="0" smtClean="0"/>
              <a:t>ALGORITHM</a:t>
            </a:r>
            <a:endParaRPr lang="en-US" sz="2400" b="1" dirty="0"/>
          </a:p>
        </p:txBody>
      </p:sp>
      <p:cxnSp>
        <p:nvCxnSpPr>
          <p:cNvPr id="6" name="Straight Arrow Connector 5"/>
          <p:cNvCxnSpPr>
            <a:endCxn id="5" idx="1"/>
          </p:cNvCxnSpPr>
          <p:nvPr/>
        </p:nvCxnSpPr>
        <p:spPr>
          <a:xfrm>
            <a:off x="2362200" y="2971800"/>
            <a:ext cx="9906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 name="Straight Arrow Connector 6"/>
          <p:cNvCxnSpPr>
            <a:stCxn id="5" idx="3"/>
          </p:cNvCxnSpPr>
          <p:nvPr/>
        </p:nvCxnSpPr>
        <p:spPr>
          <a:xfrm>
            <a:off x="5791200" y="2971800"/>
            <a:ext cx="9906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1295400" y="2743200"/>
            <a:ext cx="1080115"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N" sz="2000" b="1" dirty="0" smtClean="0">
                <a:solidFill>
                  <a:schemeClr val="accent6">
                    <a:lumMod val="75000"/>
                  </a:schemeClr>
                </a:solidFill>
              </a:rPr>
              <a:t>INPUT</a:t>
            </a:r>
            <a:endParaRPr lang="en-US" sz="2000" b="1" dirty="0">
              <a:solidFill>
                <a:schemeClr val="accent6">
                  <a:lumMod val="75000"/>
                </a:schemeClr>
              </a:solidFill>
            </a:endParaRPr>
          </a:p>
        </p:txBody>
      </p:sp>
      <p:sp>
        <p:nvSpPr>
          <p:cNvPr id="9" name="TextBox 8"/>
          <p:cNvSpPr txBox="1"/>
          <p:nvPr/>
        </p:nvSpPr>
        <p:spPr>
          <a:xfrm>
            <a:off x="6934200" y="2743200"/>
            <a:ext cx="1080115"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N" sz="2000" b="1" dirty="0" smtClean="0">
                <a:solidFill>
                  <a:schemeClr val="accent6">
                    <a:lumMod val="75000"/>
                  </a:schemeClr>
                </a:solidFill>
              </a:rPr>
              <a:t>OUTPUT</a:t>
            </a:r>
            <a:endParaRPr lang="en-US" sz="2000" b="1" dirty="0">
              <a:solidFill>
                <a:schemeClr val="accent6">
                  <a:lumMod val="75000"/>
                </a:schemeClr>
              </a:solidFill>
            </a:endParaRPr>
          </a:p>
        </p:txBody>
      </p:sp>
      <p:cxnSp>
        <p:nvCxnSpPr>
          <p:cNvPr id="10" name="Straight Arrow Connector 9"/>
          <p:cNvCxnSpPr/>
          <p:nvPr/>
        </p:nvCxnSpPr>
        <p:spPr>
          <a:xfrm flipV="1">
            <a:off x="2362200" y="3352800"/>
            <a:ext cx="914400" cy="152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p:nvPr/>
        </p:nvCxnSpPr>
        <p:spPr>
          <a:xfrm>
            <a:off x="2362200" y="2438400"/>
            <a:ext cx="990600" cy="2301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p:nvPr/>
        </p:nvCxnSpPr>
        <p:spPr>
          <a:xfrm rot="5400000" flipH="1" flipV="1">
            <a:off x="2782094" y="3542506"/>
            <a:ext cx="608012" cy="533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p:nvPr/>
        </p:nvCxnSpPr>
        <p:spPr>
          <a:xfrm>
            <a:off x="2590800" y="1905000"/>
            <a:ext cx="838200" cy="5349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p:nvPr/>
        </p:nvCxnSpPr>
        <p:spPr>
          <a:xfrm rot="5400000" flipH="1" flipV="1">
            <a:off x="2971800" y="3962400"/>
            <a:ext cx="838200" cy="228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p:nvPr/>
        </p:nvCxnSpPr>
        <p:spPr>
          <a:xfrm rot="16200000" flipH="1">
            <a:off x="2895600" y="1676400"/>
            <a:ext cx="838200" cy="533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6" name="Straight Arrow Connector 25"/>
          <p:cNvCxnSpPr/>
          <p:nvPr/>
        </p:nvCxnSpPr>
        <p:spPr>
          <a:xfrm flipV="1">
            <a:off x="5867400" y="3124200"/>
            <a:ext cx="838200" cy="228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7" name="Straight Arrow Connector 26"/>
          <p:cNvCxnSpPr/>
          <p:nvPr/>
        </p:nvCxnSpPr>
        <p:spPr>
          <a:xfrm>
            <a:off x="6019800" y="2057400"/>
            <a:ext cx="762000" cy="533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8" name="Straight Arrow Connector 27"/>
          <p:cNvCxnSpPr/>
          <p:nvPr/>
        </p:nvCxnSpPr>
        <p:spPr>
          <a:xfrm flipV="1">
            <a:off x="5943600" y="3276600"/>
            <a:ext cx="838200" cy="457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9" name="Straight Arrow Connector 28"/>
          <p:cNvCxnSpPr/>
          <p:nvPr/>
        </p:nvCxnSpPr>
        <p:spPr>
          <a:xfrm rot="16200000" flipH="1">
            <a:off x="6285706" y="1867694"/>
            <a:ext cx="763588" cy="533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0" name="Straight Arrow Connector 29"/>
          <p:cNvCxnSpPr/>
          <p:nvPr/>
        </p:nvCxnSpPr>
        <p:spPr>
          <a:xfrm rot="5400000" flipH="1" flipV="1">
            <a:off x="6248400" y="3505200"/>
            <a:ext cx="762000" cy="457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1" name="Straight Arrow Connector 30"/>
          <p:cNvCxnSpPr/>
          <p:nvPr/>
        </p:nvCxnSpPr>
        <p:spPr>
          <a:xfrm>
            <a:off x="5943600" y="2514600"/>
            <a:ext cx="838200" cy="228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73" name="Rectangle 72"/>
          <p:cNvSpPr/>
          <p:nvPr/>
        </p:nvSpPr>
        <p:spPr>
          <a:xfrm>
            <a:off x="0" y="990600"/>
            <a:ext cx="9144000" cy="400110"/>
          </a:xfrm>
          <a:prstGeom prst="rect">
            <a:avLst/>
          </a:prstGeom>
        </p:spPr>
        <p:txBody>
          <a:bodyPr wrap="square">
            <a:spAutoFit/>
          </a:bodyPr>
          <a:lstStyle/>
          <a:p>
            <a:r>
              <a:rPr lang="en-US" sz="2000" b="1" i="1" dirty="0" smtClean="0"/>
              <a:t>An input to an algorithm specifies an </a:t>
            </a:r>
            <a:r>
              <a:rPr lang="en-US" sz="2000" b="1" i="1" dirty="0" smtClean="0">
                <a:solidFill>
                  <a:schemeClr val="accent6">
                    <a:lumMod val="75000"/>
                  </a:schemeClr>
                </a:solidFill>
              </a:rPr>
              <a:t>instance </a:t>
            </a:r>
            <a:r>
              <a:rPr lang="en-US" sz="2000" b="1" i="1" dirty="0" smtClean="0"/>
              <a:t>of the problem the algorithm solves</a:t>
            </a:r>
            <a:endParaRPr lang="en-US" sz="2000" b="1" i="1" dirty="0"/>
          </a:p>
        </p:txBody>
      </p:sp>
      <p:sp>
        <p:nvSpPr>
          <p:cNvPr id="74" name="Rectangle 73"/>
          <p:cNvSpPr/>
          <p:nvPr/>
        </p:nvSpPr>
        <p:spPr>
          <a:xfrm>
            <a:off x="685800" y="4648200"/>
            <a:ext cx="7924800" cy="707886"/>
          </a:xfrm>
          <a:prstGeom prst="rect">
            <a:avLst/>
          </a:prstGeom>
        </p:spPr>
        <p:txBody>
          <a:bodyPr wrap="square">
            <a:spAutoFit/>
          </a:bodyPr>
          <a:lstStyle/>
          <a:p>
            <a:pPr algn="just"/>
            <a:r>
              <a:rPr lang="en-US" sz="2000" b="1" i="1" dirty="0" smtClean="0"/>
              <a:t>It is very important to specify exactly the set of instances the algorithm needs to handle.</a:t>
            </a:r>
            <a:endParaRPr lang="en-US" sz="2000" b="1" i="1" dirty="0"/>
          </a:p>
        </p:txBody>
      </p:sp>
      <p:sp>
        <p:nvSpPr>
          <p:cNvPr id="75" name="Rectangle 74"/>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38200" y="3200400"/>
            <a:ext cx="7719357" cy="2308324"/>
          </a:xfrm>
          <a:prstGeom prst="rect">
            <a:avLst/>
          </a:prstGeom>
          <a:noFill/>
        </p:spPr>
        <p:txBody>
          <a:bodyPr wrap="square" rtlCol="0">
            <a:spAutoFit/>
          </a:bodyPr>
          <a:lstStyle/>
          <a:p>
            <a:r>
              <a:rPr lang="en-IN" b="1" dirty="0" smtClean="0">
                <a:solidFill>
                  <a:srgbClr val="0070C0"/>
                </a:solidFill>
              </a:rPr>
              <a:t>modular way means to break a complex problem in smaller problem (modules)</a:t>
            </a:r>
          </a:p>
          <a:p>
            <a:r>
              <a:rPr lang="en-IN" b="1" dirty="0" smtClean="0"/>
              <a:t>Advantage:</a:t>
            </a:r>
          </a:p>
          <a:p>
            <a:endParaRPr lang="en-IN" b="1" dirty="0" smtClean="0"/>
          </a:p>
          <a:p>
            <a:pPr algn="r"/>
            <a:r>
              <a:rPr lang="en-IN" b="1" dirty="0" smtClean="0"/>
              <a:t>Easy to </a:t>
            </a:r>
            <a:r>
              <a:rPr lang="en-IN" b="1" dirty="0" smtClean="0">
                <a:solidFill>
                  <a:srgbClr val="FF0000"/>
                </a:solidFill>
              </a:rPr>
              <a:t>Plan</a:t>
            </a:r>
          </a:p>
          <a:p>
            <a:pPr algn="r"/>
            <a:r>
              <a:rPr lang="en-IN" b="1" dirty="0" smtClean="0"/>
              <a:t>Easy to </a:t>
            </a:r>
            <a:r>
              <a:rPr lang="en-IN" b="1" dirty="0" smtClean="0">
                <a:solidFill>
                  <a:srgbClr val="00B050"/>
                </a:solidFill>
              </a:rPr>
              <a:t>implement </a:t>
            </a:r>
          </a:p>
          <a:p>
            <a:pPr algn="r"/>
            <a:r>
              <a:rPr lang="en-IN" b="1" dirty="0" smtClean="0"/>
              <a:t>Easy to </a:t>
            </a:r>
            <a:r>
              <a:rPr lang="en-IN" b="1" dirty="0" smtClean="0">
                <a:solidFill>
                  <a:srgbClr val="0070C0"/>
                </a:solidFill>
              </a:rPr>
              <a:t>understand</a:t>
            </a:r>
          </a:p>
          <a:p>
            <a:pPr algn="r"/>
            <a:r>
              <a:rPr lang="en-IN" b="1" dirty="0" smtClean="0"/>
              <a:t>Easy to </a:t>
            </a:r>
            <a:r>
              <a:rPr lang="en-IN" b="1" dirty="0" smtClean="0">
                <a:solidFill>
                  <a:srgbClr val="7030A0"/>
                </a:solidFill>
              </a:rPr>
              <a:t>debug</a:t>
            </a:r>
            <a:r>
              <a:rPr lang="en-IN" b="1" dirty="0" smtClean="0"/>
              <a:t> (find errors)</a:t>
            </a:r>
          </a:p>
          <a:p>
            <a:pPr algn="r"/>
            <a:r>
              <a:rPr lang="en-IN" b="1" dirty="0" smtClean="0"/>
              <a:t>Easy to </a:t>
            </a:r>
            <a:r>
              <a:rPr lang="en-IN" b="1" dirty="0" smtClean="0">
                <a:solidFill>
                  <a:schemeClr val="accent6">
                    <a:lumMod val="75000"/>
                  </a:schemeClr>
                </a:solidFill>
              </a:rPr>
              <a:t>Test</a:t>
            </a:r>
            <a:endParaRPr lang="en-US" dirty="0">
              <a:solidFill>
                <a:schemeClr val="accent6">
                  <a:lumMod val="75000"/>
                </a:schemeClr>
              </a:solidFill>
            </a:endParaRPr>
          </a:p>
        </p:txBody>
      </p:sp>
      <p:sp>
        <p:nvSpPr>
          <p:cNvPr id="7" name="Rectangle 6"/>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10" name="TextBox 9"/>
          <p:cNvSpPr txBox="1"/>
          <p:nvPr/>
        </p:nvSpPr>
        <p:spPr>
          <a:xfrm>
            <a:off x="381000" y="1371600"/>
            <a:ext cx="8355212" cy="1200329"/>
          </a:xfrm>
          <a:prstGeom prst="rect">
            <a:avLst/>
          </a:prstGeom>
          <a:noFill/>
        </p:spPr>
        <p:txBody>
          <a:bodyPr wrap="square" rtlCol="0">
            <a:spAutoFit/>
          </a:bodyPr>
          <a:lstStyle/>
          <a:p>
            <a:pPr>
              <a:buFont typeface="Arial" pitchFamily="34" charset="0"/>
              <a:buChar char="•"/>
            </a:pPr>
            <a:endParaRPr lang="en-IN" b="1" dirty="0" smtClean="0">
              <a:solidFill>
                <a:schemeClr val="tx2"/>
              </a:solidFill>
            </a:endParaRPr>
          </a:p>
          <a:p>
            <a:pPr>
              <a:buFont typeface="Arial" pitchFamily="34" charset="0"/>
              <a:buChar char="•"/>
            </a:pPr>
            <a:endParaRPr lang="en-IN" b="1" dirty="0" smtClean="0">
              <a:solidFill>
                <a:schemeClr val="accent6">
                  <a:lumMod val="75000"/>
                </a:schemeClr>
              </a:solidFill>
            </a:endParaRPr>
          </a:p>
          <a:p>
            <a:endParaRPr lang="en-IN" b="1" dirty="0" smtClean="0"/>
          </a:p>
          <a:p>
            <a:pPr algn="r"/>
            <a:r>
              <a:rPr lang="en-IN" b="1" dirty="0" smtClean="0"/>
              <a:t>	</a:t>
            </a:r>
            <a:endParaRPr lang="en-US" b="1" dirty="0">
              <a:solidFill>
                <a:srgbClr val="00B050"/>
              </a:solidFill>
            </a:endParaRPr>
          </a:p>
        </p:txBody>
      </p:sp>
      <p:sp>
        <p:nvSpPr>
          <p:cNvPr id="11" name="TextBox 10"/>
          <p:cNvSpPr txBox="1"/>
          <p:nvPr/>
        </p:nvSpPr>
        <p:spPr>
          <a:xfrm>
            <a:off x="685800" y="914400"/>
            <a:ext cx="8229600" cy="1200329"/>
          </a:xfrm>
          <a:prstGeom prst="rect">
            <a:avLst/>
          </a:prstGeom>
          <a:noFill/>
        </p:spPr>
        <p:txBody>
          <a:bodyPr wrap="square" rtlCol="0">
            <a:spAutoFit/>
          </a:bodyPr>
          <a:lstStyle/>
          <a:p>
            <a:pPr algn="ctr"/>
            <a:r>
              <a:rPr lang="en-IN" b="1" dirty="0" smtClean="0"/>
              <a:t>It is important to –</a:t>
            </a:r>
          </a:p>
          <a:p>
            <a:r>
              <a:rPr lang="en-IN" b="1" dirty="0" smtClean="0"/>
              <a:t>plan a pathway to solve problems before implementing solutions </a:t>
            </a:r>
          </a:p>
          <a:p>
            <a:pPr algn="ctr"/>
            <a:r>
              <a:rPr lang="en-IN" b="1" dirty="0" smtClean="0"/>
              <a:t>And </a:t>
            </a:r>
          </a:p>
          <a:p>
            <a:pPr algn="ctr"/>
            <a:r>
              <a:rPr lang="en-IN" b="1" dirty="0" smtClean="0"/>
              <a:t>To solve such problem in modular way </a:t>
            </a:r>
            <a:endParaRPr lang="en-US" b="1" dirty="0"/>
          </a:p>
        </p:txBody>
      </p:sp>
      <p:sp>
        <p:nvSpPr>
          <p:cNvPr id="12" name="TextBox 11"/>
          <p:cNvSpPr txBox="1"/>
          <p:nvPr/>
        </p:nvSpPr>
        <p:spPr>
          <a:xfrm>
            <a:off x="914400" y="4800600"/>
            <a:ext cx="3691010" cy="369332"/>
          </a:xfrm>
          <a:prstGeom prst="rect">
            <a:avLst/>
          </a:prstGeom>
          <a:noFill/>
        </p:spPr>
        <p:txBody>
          <a:bodyPr wrap="none" rtlCol="0">
            <a:spAutoFit/>
          </a:bodyPr>
          <a:lstStyle/>
          <a:p>
            <a:r>
              <a:rPr lang="en-IN" b="1" dirty="0" smtClean="0"/>
              <a:t>This can be done using </a:t>
            </a:r>
            <a:r>
              <a:rPr lang="en-IN" b="1" dirty="0" smtClean="0">
                <a:solidFill>
                  <a:srgbClr val="FF0000"/>
                </a:solidFill>
              </a:rPr>
              <a:t>ALGORITHMS</a:t>
            </a:r>
            <a:endParaRPr lang="en-US" b="1" dirty="0">
              <a:solidFill>
                <a:srgbClr val="FF0000"/>
              </a:solidFill>
            </a:endParaRPr>
          </a:p>
        </p:txBody>
      </p:sp>
      <p:cxnSp>
        <p:nvCxnSpPr>
          <p:cNvPr id="17" name="Straight Arrow Connector 16"/>
          <p:cNvCxnSpPr>
            <a:endCxn id="12" idx="3"/>
          </p:cNvCxnSpPr>
          <p:nvPr/>
        </p:nvCxnSpPr>
        <p:spPr>
          <a:xfrm rot="10800000" flipV="1">
            <a:off x="4605410" y="4191000"/>
            <a:ext cx="2633590" cy="7942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8" name="Footer Placeholder 7"/>
          <p:cNvSpPr>
            <a:spLocks noGrp="1"/>
          </p:cNvSpPr>
          <p:nvPr>
            <p:ph type="ftr" sz="quarter" idx="11"/>
          </p:nvPr>
        </p:nvSpPr>
        <p:spPr/>
        <p:txBody>
          <a:bodyPr/>
          <a:lstStyle/>
          <a:p>
            <a:r>
              <a:rPr lang="en-US" smtClean="0"/>
              <a:t>© Dr. Jyoti Lakhani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pic>
        <p:nvPicPr>
          <p:cNvPr id="5" name="Picture 2" descr="Flowchart example: Calculate profit and loss"/>
          <p:cNvPicPr>
            <a:picLocks noChangeAspect="1" noChangeArrowheads="1"/>
          </p:cNvPicPr>
          <p:nvPr/>
        </p:nvPicPr>
        <p:blipFill>
          <a:blip r:embed="rId2"/>
          <a:srcRect/>
          <a:stretch>
            <a:fillRect/>
          </a:stretch>
        </p:blipFill>
        <p:spPr bwMode="auto">
          <a:xfrm>
            <a:off x="1676401" y="672458"/>
            <a:ext cx="5791200" cy="5452117"/>
          </a:xfrm>
          <a:prstGeom prst="rect">
            <a:avLst/>
          </a:prstGeom>
          <a:noFill/>
        </p:spPr>
      </p:pic>
      <p:sp>
        <p:nvSpPr>
          <p:cNvPr id="6" name="Rectangle 5"/>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pic>
        <p:nvPicPr>
          <p:cNvPr id="46082" name="Picture 2"/>
          <p:cNvPicPr>
            <a:picLocks noChangeAspect="1" noChangeArrowheads="1"/>
          </p:cNvPicPr>
          <p:nvPr/>
        </p:nvPicPr>
        <p:blipFill>
          <a:blip r:embed="rId2">
            <a:lum contrast="-10000"/>
          </a:blip>
          <a:srcRect l="26940" t="17708" r="37921" b="6250"/>
          <a:stretch>
            <a:fillRect/>
          </a:stretch>
        </p:blipFill>
        <p:spPr bwMode="auto">
          <a:xfrm>
            <a:off x="2133601" y="510540"/>
            <a:ext cx="5029200" cy="6118860"/>
          </a:xfrm>
          <a:prstGeom prst="rect">
            <a:avLst/>
          </a:prstGeom>
          <a:noFill/>
          <a:ln w="9525">
            <a:noFill/>
            <a:miter lim="800000"/>
            <a:headEnd/>
            <a:tailEnd/>
          </a:ln>
          <a:effectLst/>
        </p:spPr>
      </p:pic>
      <p:sp>
        <p:nvSpPr>
          <p:cNvPr id="8" name="Rectangle 7"/>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5" name="Rectangle 4"/>
          <p:cNvSpPr/>
          <p:nvPr/>
        </p:nvSpPr>
        <p:spPr>
          <a:xfrm>
            <a:off x="3200400" y="685800"/>
            <a:ext cx="3962495" cy="369332"/>
          </a:xfrm>
          <a:prstGeom prst="rect">
            <a:avLst/>
          </a:prstGeom>
        </p:spPr>
        <p:txBody>
          <a:bodyPr wrap="none">
            <a:spAutoFit/>
          </a:bodyPr>
          <a:lstStyle/>
          <a:p>
            <a:r>
              <a:rPr lang="en-US" b="1" dirty="0" smtClean="0">
                <a:solidFill>
                  <a:srgbClr val="C00000"/>
                </a:solidFill>
              </a:rPr>
              <a:t>Understanding the Problem Completely</a:t>
            </a:r>
            <a:endParaRPr lang="en-US" dirty="0">
              <a:solidFill>
                <a:srgbClr val="C00000"/>
              </a:solidFill>
            </a:endParaRPr>
          </a:p>
        </p:txBody>
      </p:sp>
      <p:sp>
        <p:nvSpPr>
          <p:cNvPr id="7" name="Rectangle 6"/>
          <p:cNvSpPr/>
          <p:nvPr/>
        </p:nvSpPr>
        <p:spPr>
          <a:xfrm>
            <a:off x="609600" y="1295400"/>
            <a:ext cx="8001000" cy="1754326"/>
          </a:xfrm>
          <a:prstGeom prst="rect">
            <a:avLst/>
          </a:prstGeom>
        </p:spPr>
        <p:txBody>
          <a:bodyPr wrap="square">
            <a:spAutoFit/>
          </a:bodyPr>
          <a:lstStyle/>
          <a:p>
            <a:pPr algn="ctr"/>
            <a:r>
              <a:rPr lang="en-US" b="1" dirty="0" smtClean="0">
                <a:solidFill>
                  <a:srgbClr val="002060"/>
                </a:solidFill>
              </a:rPr>
              <a:t>First  Step before designing an algorithm </a:t>
            </a:r>
          </a:p>
          <a:p>
            <a:endParaRPr lang="en-US" b="1" dirty="0" smtClean="0">
              <a:solidFill>
                <a:srgbClr val="002060"/>
              </a:solidFill>
            </a:endParaRPr>
          </a:p>
          <a:p>
            <a:pPr marL="180975" indent="-180975">
              <a:buFont typeface="Arial" pitchFamily="34" charset="0"/>
              <a:buChar char="•"/>
            </a:pPr>
            <a:r>
              <a:rPr lang="en-US" b="1" dirty="0" smtClean="0">
                <a:solidFill>
                  <a:srgbClr val="002060"/>
                </a:solidFill>
              </a:rPr>
              <a:t>Read the problem’s description carefully </a:t>
            </a:r>
          </a:p>
          <a:p>
            <a:pPr marL="180975" indent="-180975">
              <a:buFont typeface="Arial" pitchFamily="34" charset="0"/>
              <a:buChar char="•"/>
            </a:pPr>
            <a:r>
              <a:rPr lang="en-US" b="1" dirty="0" smtClean="0">
                <a:solidFill>
                  <a:srgbClr val="002060"/>
                </a:solidFill>
              </a:rPr>
              <a:t>Ask questions if you have any doubts about the problem</a:t>
            </a:r>
          </a:p>
          <a:p>
            <a:pPr marL="180975" indent="-180975">
              <a:buFont typeface="Arial" pitchFamily="34" charset="0"/>
              <a:buChar char="•"/>
            </a:pPr>
            <a:r>
              <a:rPr lang="en-US" b="1" dirty="0" smtClean="0">
                <a:solidFill>
                  <a:srgbClr val="002060"/>
                </a:solidFill>
              </a:rPr>
              <a:t>Do a few small examples by hand</a:t>
            </a:r>
          </a:p>
          <a:p>
            <a:pPr marL="180975" indent="-180975">
              <a:buFont typeface="Arial" pitchFamily="34" charset="0"/>
              <a:buChar char="•"/>
            </a:pPr>
            <a:r>
              <a:rPr lang="en-US" b="1" dirty="0" smtClean="0">
                <a:solidFill>
                  <a:srgbClr val="002060"/>
                </a:solidFill>
              </a:rPr>
              <a:t>think about special cases</a:t>
            </a:r>
            <a:endParaRPr lang="en-US" b="1" dirty="0">
              <a:solidFill>
                <a:srgbClr val="002060"/>
              </a:solidFill>
            </a:endParaRPr>
          </a:p>
        </p:txBody>
      </p:sp>
      <p:sp>
        <p:nvSpPr>
          <p:cNvPr id="8" name="Rectangle 7"/>
          <p:cNvSpPr/>
          <p:nvPr/>
        </p:nvSpPr>
        <p:spPr>
          <a:xfrm>
            <a:off x="685800" y="3429000"/>
            <a:ext cx="7848600" cy="2215991"/>
          </a:xfrm>
          <a:prstGeom prst="rect">
            <a:avLst/>
          </a:prstGeom>
        </p:spPr>
        <p:txBody>
          <a:bodyPr wrap="square">
            <a:spAutoFit/>
          </a:bodyPr>
          <a:lstStyle/>
          <a:p>
            <a:r>
              <a:rPr lang="en-US" b="1" dirty="0" smtClean="0">
                <a:solidFill>
                  <a:srgbClr val="002060"/>
                </a:solidFill>
              </a:rPr>
              <a:t>If you fail to do this, your algorithm may work correctly for a majority of inputs</a:t>
            </a:r>
          </a:p>
          <a:p>
            <a:r>
              <a:rPr lang="en-US" b="1" dirty="0" smtClean="0">
                <a:solidFill>
                  <a:srgbClr val="002060"/>
                </a:solidFill>
              </a:rPr>
              <a:t>but crash on some “boundary” values.</a:t>
            </a:r>
          </a:p>
          <a:p>
            <a:endParaRPr lang="en-US" b="1" dirty="0" smtClean="0"/>
          </a:p>
          <a:p>
            <a:r>
              <a:rPr lang="en-US" b="1" dirty="0" smtClean="0">
                <a:solidFill>
                  <a:srgbClr val="FF0000"/>
                </a:solidFill>
              </a:rPr>
              <a:t> Remember that-</a:t>
            </a:r>
          </a:p>
          <a:p>
            <a:endParaRPr lang="en-US" b="1" dirty="0" smtClean="0"/>
          </a:p>
          <a:p>
            <a:r>
              <a:rPr lang="en-US" sz="2400" b="1" dirty="0" smtClean="0">
                <a:solidFill>
                  <a:srgbClr val="002060"/>
                </a:solidFill>
              </a:rPr>
              <a:t> “A correct algorithm is not one that works most of the time, but one that works correctly for </a:t>
            </a:r>
            <a:r>
              <a:rPr lang="en-US" sz="2400" b="1" i="1" dirty="0" smtClean="0">
                <a:solidFill>
                  <a:srgbClr val="002060"/>
                </a:solidFill>
              </a:rPr>
              <a:t>all legitimate </a:t>
            </a:r>
            <a:r>
              <a:rPr lang="en-US" sz="2400" b="1" dirty="0" smtClean="0">
                <a:solidFill>
                  <a:srgbClr val="002060"/>
                </a:solidFill>
              </a:rPr>
              <a:t>inputs”</a:t>
            </a:r>
            <a:endParaRPr lang="en-US" sz="2400" b="1" dirty="0">
              <a:solidFill>
                <a:srgbClr val="002060"/>
              </a:solidFill>
            </a:endParaRPr>
          </a:p>
        </p:txBody>
      </p:sp>
      <p:sp>
        <p:nvSpPr>
          <p:cNvPr id="9" name="Rectangle 8"/>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5" name="Rectangle 4"/>
          <p:cNvSpPr/>
          <p:nvPr/>
        </p:nvSpPr>
        <p:spPr>
          <a:xfrm>
            <a:off x="1066800" y="762000"/>
            <a:ext cx="6858000" cy="369332"/>
          </a:xfrm>
          <a:prstGeom prst="rect">
            <a:avLst/>
          </a:prstGeom>
        </p:spPr>
        <p:txBody>
          <a:bodyPr wrap="square">
            <a:spAutoFit/>
          </a:bodyPr>
          <a:lstStyle/>
          <a:p>
            <a:pPr algn="ctr"/>
            <a:r>
              <a:rPr lang="en-US" b="1" dirty="0" smtClean="0">
                <a:solidFill>
                  <a:srgbClr val="002060"/>
                </a:solidFill>
              </a:rPr>
              <a:t>Ascertaining the Capabilities of the Computational Device</a:t>
            </a:r>
            <a:endParaRPr lang="en-US" dirty="0">
              <a:solidFill>
                <a:srgbClr val="002060"/>
              </a:solidFill>
            </a:endParaRPr>
          </a:p>
        </p:txBody>
      </p:sp>
      <p:sp>
        <p:nvSpPr>
          <p:cNvPr id="7" name="Rectangle 6"/>
          <p:cNvSpPr/>
          <p:nvPr/>
        </p:nvSpPr>
        <p:spPr>
          <a:xfrm>
            <a:off x="685800" y="1447800"/>
            <a:ext cx="7924800" cy="1754326"/>
          </a:xfrm>
          <a:prstGeom prst="rect">
            <a:avLst/>
          </a:prstGeom>
        </p:spPr>
        <p:txBody>
          <a:bodyPr wrap="square">
            <a:spAutoFit/>
          </a:bodyPr>
          <a:lstStyle/>
          <a:p>
            <a:r>
              <a:rPr lang="en-US" b="1" dirty="0" smtClean="0"/>
              <a:t>The vast majority of algorithms in use today are still destined to be programmed for a computer closely resembling –</a:t>
            </a:r>
          </a:p>
          <a:p>
            <a:pPr algn="just"/>
            <a:endParaRPr lang="en-US" b="1" dirty="0" smtClean="0"/>
          </a:p>
          <a:p>
            <a:pPr algn="just"/>
            <a:r>
              <a:rPr lang="en-US" b="1" dirty="0" smtClean="0"/>
              <a:t>“</a:t>
            </a:r>
            <a:r>
              <a:rPr lang="en-US" b="1" dirty="0" smtClean="0">
                <a:solidFill>
                  <a:srgbClr val="FF0000"/>
                </a:solidFill>
              </a:rPr>
              <a:t>von Neumann machine</a:t>
            </a:r>
            <a:r>
              <a:rPr lang="en-US" b="1" dirty="0" smtClean="0"/>
              <a:t>”—a computer architecture outlined by the prominent Hungarian-American mathematician John von Neumann (1903–1957), in collaboration with A. Burks and H. </a:t>
            </a:r>
            <a:r>
              <a:rPr lang="en-US" b="1" dirty="0" err="1" smtClean="0"/>
              <a:t>Goldstine</a:t>
            </a:r>
            <a:r>
              <a:rPr lang="en-US" b="1" dirty="0" smtClean="0"/>
              <a:t>, in 1946.</a:t>
            </a:r>
            <a:endParaRPr lang="en-US" b="1" dirty="0"/>
          </a:p>
        </p:txBody>
      </p:sp>
      <p:sp>
        <p:nvSpPr>
          <p:cNvPr id="8" name="Rectangle 7"/>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9" name="Rectangle 8"/>
          <p:cNvSpPr/>
          <p:nvPr/>
        </p:nvSpPr>
        <p:spPr>
          <a:xfrm>
            <a:off x="381000" y="3429000"/>
            <a:ext cx="8458200" cy="1200329"/>
          </a:xfrm>
          <a:prstGeom prst="rect">
            <a:avLst/>
          </a:prstGeom>
        </p:spPr>
        <p:txBody>
          <a:bodyPr wrap="square">
            <a:spAutoFit/>
          </a:bodyPr>
          <a:lstStyle/>
          <a:p>
            <a:r>
              <a:rPr lang="en-US" b="1" i="1" dirty="0" smtClean="0"/>
              <a:t>Based on </a:t>
            </a:r>
            <a:r>
              <a:rPr lang="en-US" b="1" i="1" dirty="0" smtClean="0">
                <a:solidFill>
                  <a:srgbClr val="FF0000"/>
                </a:solidFill>
              </a:rPr>
              <a:t>Random-access machine (RAM)</a:t>
            </a:r>
          </a:p>
          <a:p>
            <a:r>
              <a:rPr lang="en-US" dirty="0" smtClean="0"/>
              <a:t>Its central assumption is that instructions are executed one after another, one operation at a time. Accordingly, algorithms designed to be executed on such machines are called </a:t>
            </a:r>
            <a:r>
              <a:rPr lang="en-US" b="1" i="1" dirty="0" smtClean="0">
                <a:solidFill>
                  <a:srgbClr val="002060"/>
                </a:solidFill>
              </a:rPr>
              <a:t>sequential algorithms</a:t>
            </a:r>
            <a:r>
              <a:rPr lang="en-US" b="1" i="1" dirty="0" smtClean="0"/>
              <a:t>.</a:t>
            </a:r>
            <a:endParaRPr lang="en-US" dirty="0"/>
          </a:p>
        </p:txBody>
      </p:sp>
      <p:sp>
        <p:nvSpPr>
          <p:cNvPr id="10" name="TextBox 9"/>
          <p:cNvSpPr txBox="1"/>
          <p:nvPr/>
        </p:nvSpPr>
        <p:spPr>
          <a:xfrm>
            <a:off x="5943600" y="4724400"/>
            <a:ext cx="2794355" cy="1569660"/>
          </a:xfrm>
          <a:prstGeom prst="rect">
            <a:avLst/>
          </a:prstGeom>
          <a:noFill/>
        </p:spPr>
        <p:txBody>
          <a:bodyPr wrap="none" rtlCol="0">
            <a:spAutoFit/>
          </a:bodyPr>
          <a:lstStyle/>
          <a:p>
            <a:r>
              <a:rPr lang="en-IN" sz="2400" dirty="0" smtClean="0">
                <a:solidFill>
                  <a:srgbClr val="00B050"/>
                </a:solidFill>
              </a:rPr>
              <a:t>1. ***************</a:t>
            </a:r>
          </a:p>
          <a:p>
            <a:r>
              <a:rPr lang="en-IN" sz="2400" dirty="0" smtClean="0">
                <a:solidFill>
                  <a:srgbClr val="002060"/>
                </a:solidFill>
              </a:rPr>
              <a:t>2. ***************</a:t>
            </a:r>
          </a:p>
          <a:p>
            <a:r>
              <a:rPr lang="en-IN" sz="2400" dirty="0" smtClean="0">
                <a:solidFill>
                  <a:schemeClr val="accent6">
                    <a:lumMod val="75000"/>
                  </a:schemeClr>
                </a:solidFill>
              </a:rPr>
              <a:t>3. ***************</a:t>
            </a:r>
          </a:p>
          <a:p>
            <a:r>
              <a:rPr lang="en-IN" sz="2400" dirty="0" smtClean="0">
                <a:solidFill>
                  <a:srgbClr val="FF0000"/>
                </a:solidFill>
              </a:rPr>
              <a:t>4. ***************</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6" name="Rectangle 5"/>
          <p:cNvSpPr/>
          <p:nvPr/>
        </p:nvSpPr>
        <p:spPr>
          <a:xfrm>
            <a:off x="685800" y="1524000"/>
            <a:ext cx="8153400" cy="923330"/>
          </a:xfrm>
          <a:prstGeom prst="rect">
            <a:avLst/>
          </a:prstGeom>
        </p:spPr>
        <p:txBody>
          <a:bodyPr wrap="square">
            <a:spAutoFit/>
          </a:bodyPr>
          <a:lstStyle/>
          <a:p>
            <a:pPr algn="just"/>
            <a:r>
              <a:rPr lang="en-US" dirty="0" smtClean="0">
                <a:solidFill>
                  <a:srgbClr val="002060"/>
                </a:solidFill>
              </a:rPr>
              <a:t>The central assumption of the RAM model does not hold for some newer computers that can execute operations concurrently, i.e., in parallel. Algorithms that take advantage of this capability are called </a:t>
            </a:r>
            <a:r>
              <a:rPr lang="en-US" b="1" i="1" dirty="0" smtClean="0">
                <a:solidFill>
                  <a:srgbClr val="002060"/>
                </a:solidFill>
              </a:rPr>
              <a:t>parallel algorithms.</a:t>
            </a:r>
            <a:endParaRPr lang="en-US" dirty="0">
              <a:solidFill>
                <a:srgbClr val="002060"/>
              </a:solidFill>
            </a:endParaRPr>
          </a:p>
        </p:txBody>
      </p:sp>
      <p:sp>
        <p:nvSpPr>
          <p:cNvPr id="7" name="Rectangle 6"/>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8" name="TextBox 7"/>
          <p:cNvSpPr txBox="1"/>
          <p:nvPr/>
        </p:nvSpPr>
        <p:spPr>
          <a:xfrm>
            <a:off x="914400" y="2743200"/>
            <a:ext cx="3429000" cy="1569660"/>
          </a:xfrm>
          <a:prstGeom prst="rect">
            <a:avLst/>
          </a:prstGeom>
          <a:noFill/>
        </p:spPr>
        <p:txBody>
          <a:bodyPr wrap="square" rtlCol="0">
            <a:spAutoFit/>
          </a:bodyPr>
          <a:lstStyle/>
          <a:p>
            <a:r>
              <a:rPr lang="en-IN" sz="2400" dirty="0" smtClean="0">
                <a:solidFill>
                  <a:srgbClr val="00B050"/>
                </a:solidFill>
              </a:rPr>
              <a:t>1. *************** </a:t>
            </a:r>
            <a:r>
              <a:rPr lang="en-IN" sz="2400" b="1" dirty="0" smtClean="0"/>
              <a:t>(T1)</a:t>
            </a:r>
            <a:r>
              <a:rPr lang="en-IN" sz="2400" dirty="0" smtClean="0">
                <a:solidFill>
                  <a:srgbClr val="00B050"/>
                </a:solidFill>
              </a:rPr>
              <a:t>	</a:t>
            </a:r>
          </a:p>
          <a:p>
            <a:r>
              <a:rPr lang="en-IN" sz="2400" dirty="0" smtClean="0">
                <a:solidFill>
                  <a:schemeClr val="accent6">
                    <a:lumMod val="75000"/>
                  </a:schemeClr>
                </a:solidFill>
              </a:rPr>
              <a:t>3. *************** </a:t>
            </a:r>
            <a:r>
              <a:rPr lang="en-IN" sz="2400" b="1" dirty="0" smtClean="0"/>
              <a:t>(T2)</a:t>
            </a:r>
            <a:endParaRPr lang="en-US" sz="2400" b="1" dirty="0" smtClean="0"/>
          </a:p>
          <a:p>
            <a:endParaRPr lang="en-IN" sz="2400" dirty="0" smtClean="0">
              <a:solidFill>
                <a:schemeClr val="accent6">
                  <a:lumMod val="75000"/>
                </a:schemeClr>
              </a:solidFill>
            </a:endParaRPr>
          </a:p>
        </p:txBody>
      </p:sp>
      <p:sp>
        <p:nvSpPr>
          <p:cNvPr id="10" name="Rectangle 9"/>
          <p:cNvSpPr/>
          <p:nvPr/>
        </p:nvSpPr>
        <p:spPr>
          <a:xfrm>
            <a:off x="4495800" y="2743200"/>
            <a:ext cx="3924300" cy="1200329"/>
          </a:xfrm>
          <a:prstGeom prst="rect">
            <a:avLst/>
          </a:prstGeom>
        </p:spPr>
        <p:txBody>
          <a:bodyPr wrap="square">
            <a:spAutoFit/>
          </a:bodyPr>
          <a:lstStyle/>
          <a:p>
            <a:r>
              <a:rPr lang="en-IN" sz="2400" dirty="0" smtClean="0">
                <a:solidFill>
                  <a:srgbClr val="002060"/>
                </a:solidFill>
              </a:rPr>
              <a:t>2. *************** </a:t>
            </a:r>
            <a:r>
              <a:rPr lang="en-IN" sz="2400" b="1" dirty="0" smtClean="0"/>
              <a:t>(T1)</a:t>
            </a:r>
          </a:p>
          <a:p>
            <a:endParaRPr lang="en-IN" sz="2400" dirty="0" smtClean="0">
              <a:solidFill>
                <a:srgbClr val="FF0000"/>
              </a:solidFill>
            </a:endParaRPr>
          </a:p>
          <a:p>
            <a:r>
              <a:rPr lang="en-IN" sz="2400" dirty="0" smtClean="0">
                <a:solidFill>
                  <a:srgbClr val="FF0000"/>
                </a:solidFill>
              </a:rPr>
              <a:t>4. *************** </a:t>
            </a:r>
            <a:r>
              <a:rPr lang="en-IN" sz="2400" b="1" dirty="0" smtClean="0"/>
              <a:t>(T2)</a:t>
            </a:r>
            <a:endParaRPr lang="en-US"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5" name="Rectangle 4"/>
          <p:cNvSpPr/>
          <p:nvPr/>
        </p:nvSpPr>
        <p:spPr>
          <a:xfrm>
            <a:off x="2057400" y="762000"/>
            <a:ext cx="6096000" cy="369332"/>
          </a:xfrm>
          <a:prstGeom prst="rect">
            <a:avLst/>
          </a:prstGeom>
        </p:spPr>
        <p:txBody>
          <a:bodyPr wrap="square">
            <a:spAutoFit/>
          </a:bodyPr>
          <a:lstStyle/>
          <a:p>
            <a:r>
              <a:rPr lang="en-US" b="1" dirty="0" smtClean="0">
                <a:solidFill>
                  <a:srgbClr val="FF0000"/>
                </a:solidFill>
              </a:rPr>
              <a:t>Choosing between Exact and Approximate Problem Solving</a:t>
            </a:r>
            <a:endParaRPr lang="en-US" dirty="0">
              <a:solidFill>
                <a:srgbClr val="FF0000"/>
              </a:solidFill>
            </a:endParaRPr>
          </a:p>
        </p:txBody>
      </p:sp>
      <p:sp>
        <p:nvSpPr>
          <p:cNvPr id="6" name="Rectangle 5"/>
          <p:cNvSpPr/>
          <p:nvPr/>
        </p:nvSpPr>
        <p:spPr>
          <a:xfrm>
            <a:off x="304800" y="1447800"/>
            <a:ext cx="8610600" cy="1200329"/>
          </a:xfrm>
          <a:prstGeom prst="rect">
            <a:avLst/>
          </a:prstGeom>
        </p:spPr>
        <p:txBody>
          <a:bodyPr wrap="square">
            <a:spAutoFit/>
          </a:bodyPr>
          <a:lstStyle/>
          <a:p>
            <a:r>
              <a:rPr lang="en-US" dirty="0" smtClean="0">
                <a:solidFill>
                  <a:srgbClr val="002060"/>
                </a:solidFill>
              </a:rPr>
              <a:t>The next principal decision is to choose between –</a:t>
            </a:r>
          </a:p>
          <a:p>
            <a:endParaRPr lang="en-US" dirty="0" smtClean="0">
              <a:solidFill>
                <a:srgbClr val="002060"/>
              </a:solidFill>
            </a:endParaRPr>
          </a:p>
          <a:p>
            <a:r>
              <a:rPr lang="en-US" dirty="0" smtClean="0">
                <a:solidFill>
                  <a:srgbClr val="002060"/>
                </a:solidFill>
              </a:rPr>
              <a:t>Solving the problem exactly - an </a:t>
            </a:r>
            <a:r>
              <a:rPr lang="en-US" b="1" i="1" dirty="0" smtClean="0">
                <a:solidFill>
                  <a:srgbClr val="002060"/>
                </a:solidFill>
              </a:rPr>
              <a:t>Exact Algorithm</a:t>
            </a:r>
            <a:endParaRPr lang="en-US" dirty="0" smtClean="0">
              <a:solidFill>
                <a:srgbClr val="002060"/>
              </a:solidFill>
            </a:endParaRPr>
          </a:p>
          <a:p>
            <a:pPr algn="just"/>
            <a:r>
              <a:rPr lang="en-US" dirty="0" smtClean="0">
                <a:solidFill>
                  <a:srgbClr val="002060"/>
                </a:solidFill>
              </a:rPr>
              <a:t>Solving the problem approximately  - </a:t>
            </a:r>
            <a:r>
              <a:rPr lang="en-US" b="1" i="1" dirty="0" smtClean="0">
                <a:solidFill>
                  <a:srgbClr val="002060"/>
                </a:solidFill>
              </a:rPr>
              <a:t>Approximation Algorithm</a:t>
            </a:r>
            <a:endParaRPr lang="en-US" dirty="0" smtClean="0">
              <a:solidFill>
                <a:srgbClr val="002060"/>
              </a:solidFill>
            </a:endParaRPr>
          </a:p>
        </p:txBody>
      </p:sp>
      <p:sp>
        <p:nvSpPr>
          <p:cNvPr id="7" name="Rectangle 6"/>
          <p:cNvSpPr/>
          <p:nvPr/>
        </p:nvSpPr>
        <p:spPr>
          <a:xfrm>
            <a:off x="381000" y="3581400"/>
            <a:ext cx="7924800" cy="2308324"/>
          </a:xfrm>
          <a:prstGeom prst="rect">
            <a:avLst/>
          </a:prstGeom>
        </p:spPr>
        <p:txBody>
          <a:bodyPr wrap="square">
            <a:spAutoFit/>
          </a:bodyPr>
          <a:lstStyle/>
          <a:p>
            <a:pPr algn="just"/>
            <a:r>
              <a:rPr lang="en-US" dirty="0" smtClean="0">
                <a:solidFill>
                  <a:srgbClr val="002060"/>
                </a:solidFill>
              </a:rPr>
              <a:t>First, there are important problems that simply cannot be solved exactly for most of their instances</a:t>
            </a:r>
          </a:p>
          <a:p>
            <a:pPr algn="just"/>
            <a:r>
              <a:rPr lang="en-US" dirty="0" smtClean="0">
                <a:solidFill>
                  <a:srgbClr val="002060"/>
                </a:solidFill>
              </a:rPr>
              <a:t>	Extracting Square Roots</a:t>
            </a:r>
          </a:p>
          <a:p>
            <a:pPr algn="just"/>
            <a:r>
              <a:rPr lang="en-US" dirty="0" smtClean="0">
                <a:solidFill>
                  <a:srgbClr val="002060"/>
                </a:solidFill>
              </a:rPr>
              <a:t>	Solving Nonlinear Equations</a:t>
            </a:r>
          </a:p>
          <a:p>
            <a:pPr algn="just"/>
            <a:r>
              <a:rPr lang="en-US" dirty="0" smtClean="0">
                <a:solidFill>
                  <a:srgbClr val="002060"/>
                </a:solidFill>
              </a:rPr>
              <a:t>	Evaluating Definite Integrals</a:t>
            </a:r>
          </a:p>
          <a:p>
            <a:endParaRPr lang="en-US" dirty="0" smtClean="0">
              <a:solidFill>
                <a:srgbClr val="002060"/>
              </a:solidFill>
            </a:endParaRPr>
          </a:p>
          <a:p>
            <a:pPr algn="just"/>
            <a:r>
              <a:rPr lang="en-US" dirty="0" smtClean="0">
                <a:solidFill>
                  <a:srgbClr val="002060"/>
                </a:solidFill>
              </a:rPr>
              <a:t>Second, available algorithms for solving a problem exactly can be unacceptably slow because of the problem’s intrinsic complexity.</a:t>
            </a:r>
            <a:endParaRPr lang="en-US" dirty="0">
              <a:solidFill>
                <a:srgbClr val="002060"/>
              </a:solidFill>
            </a:endParaRPr>
          </a:p>
        </p:txBody>
      </p:sp>
      <p:sp>
        <p:nvSpPr>
          <p:cNvPr id="8" name="Rectangle 7"/>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9" name="Rectangle 8"/>
          <p:cNvSpPr/>
          <p:nvPr/>
        </p:nvSpPr>
        <p:spPr>
          <a:xfrm>
            <a:off x="3200400" y="2895600"/>
            <a:ext cx="3173113" cy="369332"/>
          </a:xfrm>
          <a:prstGeom prst="rect">
            <a:avLst/>
          </a:prstGeom>
        </p:spPr>
        <p:txBody>
          <a:bodyPr wrap="none">
            <a:spAutoFit/>
          </a:bodyPr>
          <a:lstStyle/>
          <a:p>
            <a:r>
              <a:rPr lang="en-US" b="1" dirty="0" smtClean="0">
                <a:solidFill>
                  <a:srgbClr val="00B050"/>
                </a:solidFill>
              </a:rPr>
              <a:t>Why Approximate Algorithms? </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5" name="Rectangle 4"/>
          <p:cNvSpPr/>
          <p:nvPr/>
        </p:nvSpPr>
        <p:spPr>
          <a:xfrm>
            <a:off x="2971800" y="762000"/>
            <a:ext cx="2948499" cy="369332"/>
          </a:xfrm>
          <a:prstGeom prst="rect">
            <a:avLst/>
          </a:prstGeom>
        </p:spPr>
        <p:txBody>
          <a:bodyPr wrap="none">
            <a:spAutoFit/>
          </a:bodyPr>
          <a:lstStyle/>
          <a:p>
            <a:r>
              <a:rPr lang="en-US" b="1" dirty="0" smtClean="0">
                <a:solidFill>
                  <a:srgbClr val="FF0000"/>
                </a:solidFill>
              </a:rPr>
              <a:t>Algorithm Design Techniques</a:t>
            </a:r>
            <a:endParaRPr lang="en-US" dirty="0">
              <a:solidFill>
                <a:srgbClr val="FF0000"/>
              </a:solidFill>
            </a:endParaRPr>
          </a:p>
        </p:txBody>
      </p:sp>
      <p:sp>
        <p:nvSpPr>
          <p:cNvPr id="6" name="Rectangle 5"/>
          <p:cNvSpPr/>
          <p:nvPr/>
        </p:nvSpPr>
        <p:spPr>
          <a:xfrm>
            <a:off x="685800" y="1295400"/>
            <a:ext cx="7924800" cy="923330"/>
          </a:xfrm>
          <a:prstGeom prst="rect">
            <a:avLst/>
          </a:prstGeom>
        </p:spPr>
        <p:txBody>
          <a:bodyPr wrap="square">
            <a:spAutoFit/>
          </a:bodyPr>
          <a:lstStyle/>
          <a:p>
            <a:pPr algn="just"/>
            <a:r>
              <a:rPr lang="en-US" dirty="0" smtClean="0">
                <a:solidFill>
                  <a:srgbClr val="002060"/>
                </a:solidFill>
              </a:rPr>
              <a:t>An </a:t>
            </a:r>
            <a:r>
              <a:rPr lang="en-US" b="1" i="1" dirty="0" smtClean="0">
                <a:solidFill>
                  <a:srgbClr val="002060"/>
                </a:solidFill>
              </a:rPr>
              <a:t>algorithm design technique (or “strategy” or “paradigm”) is a general </a:t>
            </a:r>
            <a:r>
              <a:rPr lang="en-US" dirty="0" smtClean="0">
                <a:solidFill>
                  <a:srgbClr val="002060"/>
                </a:solidFill>
              </a:rPr>
              <a:t>approach to solving problems algorithmically that is applicable to a variety of problems from different areas of computing.</a:t>
            </a:r>
            <a:endParaRPr lang="en-US" dirty="0">
              <a:solidFill>
                <a:srgbClr val="002060"/>
              </a:solidFill>
            </a:endParaRPr>
          </a:p>
        </p:txBody>
      </p:sp>
      <p:sp>
        <p:nvSpPr>
          <p:cNvPr id="7" name="Rectangle 6"/>
          <p:cNvSpPr/>
          <p:nvPr/>
        </p:nvSpPr>
        <p:spPr>
          <a:xfrm>
            <a:off x="609600" y="3429000"/>
            <a:ext cx="8001000" cy="1200329"/>
          </a:xfrm>
          <a:prstGeom prst="rect">
            <a:avLst/>
          </a:prstGeom>
        </p:spPr>
        <p:txBody>
          <a:bodyPr wrap="square">
            <a:spAutoFit/>
          </a:bodyPr>
          <a:lstStyle/>
          <a:p>
            <a:r>
              <a:rPr lang="en-US" b="1" dirty="0" smtClean="0">
                <a:solidFill>
                  <a:srgbClr val="0070C0"/>
                </a:solidFill>
              </a:rPr>
              <a:t>Learning these techniques is of utmost importance for the following reason-</a:t>
            </a:r>
          </a:p>
          <a:p>
            <a:endParaRPr lang="en-US" b="1" dirty="0" smtClean="0">
              <a:solidFill>
                <a:srgbClr val="0070C0"/>
              </a:solidFill>
            </a:endParaRPr>
          </a:p>
          <a:p>
            <a:pPr marL="271463" indent="-271463"/>
            <a:r>
              <a:rPr lang="en-US" b="1" dirty="0" smtClean="0">
                <a:solidFill>
                  <a:srgbClr val="7030A0"/>
                </a:solidFill>
              </a:rPr>
              <a:t>They provide guidance for designing algorithms for new problems, i.e., problems for which there is no known satisfactory algorithm.</a:t>
            </a:r>
          </a:p>
        </p:txBody>
      </p:sp>
      <p:sp>
        <p:nvSpPr>
          <p:cNvPr id="8" name="Rectangle 7"/>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9" name="Rectangle 8"/>
          <p:cNvSpPr/>
          <p:nvPr/>
        </p:nvSpPr>
        <p:spPr>
          <a:xfrm>
            <a:off x="5791200" y="2057400"/>
            <a:ext cx="3037113" cy="923330"/>
          </a:xfrm>
          <a:prstGeom prst="rect">
            <a:avLst/>
          </a:prstGeom>
        </p:spPr>
        <p:txBody>
          <a:bodyPr wrap="none">
            <a:spAutoFit/>
          </a:bodyPr>
          <a:lstStyle/>
          <a:p>
            <a:r>
              <a:rPr lang="en-US" b="1" dirty="0" smtClean="0">
                <a:solidFill>
                  <a:srgbClr val="002060"/>
                </a:solidFill>
              </a:rPr>
              <a:t>Branch and Bound Algorithms</a:t>
            </a:r>
          </a:p>
          <a:p>
            <a:r>
              <a:rPr lang="en-IN" b="1" dirty="0" smtClean="0">
                <a:solidFill>
                  <a:srgbClr val="002060"/>
                </a:solidFill>
              </a:rPr>
              <a:t>Greedy Algorithms</a:t>
            </a:r>
          </a:p>
          <a:p>
            <a:r>
              <a:rPr lang="en-IN" b="1" dirty="0" smtClean="0">
                <a:solidFill>
                  <a:srgbClr val="002060"/>
                </a:solidFill>
              </a:rPr>
              <a:t>Divide and Concur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5" name="Rectangle 4"/>
          <p:cNvSpPr/>
          <p:nvPr/>
        </p:nvSpPr>
        <p:spPr>
          <a:xfrm>
            <a:off x="2667000" y="685800"/>
            <a:ext cx="4360937" cy="369332"/>
          </a:xfrm>
          <a:prstGeom prst="rect">
            <a:avLst/>
          </a:prstGeom>
        </p:spPr>
        <p:txBody>
          <a:bodyPr wrap="none">
            <a:spAutoFit/>
          </a:bodyPr>
          <a:lstStyle/>
          <a:p>
            <a:r>
              <a:rPr lang="en-US" b="1" dirty="0" smtClean="0">
                <a:solidFill>
                  <a:srgbClr val="FF0000"/>
                </a:solidFill>
              </a:rPr>
              <a:t>Designing an Algorithm and Data Structures</a:t>
            </a:r>
            <a:endParaRPr lang="en-US" dirty="0">
              <a:solidFill>
                <a:srgbClr val="FF0000"/>
              </a:solidFill>
            </a:endParaRPr>
          </a:p>
        </p:txBody>
      </p:sp>
      <p:sp>
        <p:nvSpPr>
          <p:cNvPr id="6" name="Rectangle 5"/>
          <p:cNvSpPr/>
          <p:nvPr/>
        </p:nvSpPr>
        <p:spPr>
          <a:xfrm>
            <a:off x="457200" y="1447800"/>
            <a:ext cx="8382000" cy="646331"/>
          </a:xfrm>
          <a:prstGeom prst="rect">
            <a:avLst/>
          </a:prstGeom>
        </p:spPr>
        <p:txBody>
          <a:bodyPr wrap="square">
            <a:spAutoFit/>
          </a:bodyPr>
          <a:lstStyle/>
          <a:p>
            <a:r>
              <a:rPr lang="en-US" b="1" dirty="0" smtClean="0">
                <a:solidFill>
                  <a:srgbClr val="002060"/>
                </a:solidFill>
              </a:rPr>
              <a:t>One should pay close attention to choosing data structures appropriate for the operations performed by the algorithm</a:t>
            </a:r>
            <a:endParaRPr lang="en-US" b="1" dirty="0">
              <a:solidFill>
                <a:srgbClr val="002060"/>
              </a:solidFill>
            </a:endParaRPr>
          </a:p>
        </p:txBody>
      </p:sp>
      <p:sp>
        <p:nvSpPr>
          <p:cNvPr id="7" name="Rectangle 6"/>
          <p:cNvSpPr/>
          <p:nvPr/>
        </p:nvSpPr>
        <p:spPr>
          <a:xfrm>
            <a:off x="2286000" y="2438400"/>
            <a:ext cx="4267200" cy="369332"/>
          </a:xfrm>
          <a:prstGeom prst="rect">
            <a:avLst/>
          </a:prstGeom>
        </p:spPr>
        <p:txBody>
          <a:bodyPr wrap="square">
            <a:spAutoFit/>
          </a:bodyPr>
          <a:lstStyle/>
          <a:p>
            <a:r>
              <a:rPr lang="en-US" b="1" i="1" dirty="0" smtClean="0">
                <a:solidFill>
                  <a:schemeClr val="accent6">
                    <a:lumMod val="75000"/>
                  </a:schemeClr>
                </a:solidFill>
              </a:rPr>
              <a:t>Algorithms</a:t>
            </a:r>
            <a:r>
              <a:rPr lang="en-US" b="1" i="1" dirty="0" smtClean="0">
                <a:solidFill>
                  <a:srgbClr val="7030A0"/>
                </a:solidFill>
              </a:rPr>
              <a:t> </a:t>
            </a:r>
            <a:r>
              <a:rPr lang="en-US" b="1" i="1" dirty="0" smtClean="0"/>
              <a:t>+</a:t>
            </a:r>
            <a:r>
              <a:rPr lang="en-US" b="1" i="1" dirty="0" smtClean="0">
                <a:solidFill>
                  <a:srgbClr val="7030A0"/>
                </a:solidFill>
              </a:rPr>
              <a:t> Data Structures</a:t>
            </a:r>
            <a:r>
              <a:rPr lang="en-US" b="1" i="1" dirty="0" smtClean="0"/>
              <a:t> = </a:t>
            </a:r>
            <a:r>
              <a:rPr lang="en-US" b="1" i="1" dirty="0" smtClean="0">
                <a:solidFill>
                  <a:srgbClr val="00B050"/>
                </a:solidFill>
              </a:rPr>
              <a:t>Programs</a:t>
            </a:r>
            <a:endParaRPr lang="en-US" b="1" dirty="0">
              <a:solidFill>
                <a:srgbClr val="00B050"/>
              </a:solidFill>
            </a:endParaRPr>
          </a:p>
        </p:txBody>
      </p:sp>
      <p:sp>
        <p:nvSpPr>
          <p:cNvPr id="8" name="Rectangle 7"/>
          <p:cNvSpPr/>
          <p:nvPr/>
        </p:nvSpPr>
        <p:spPr>
          <a:xfrm>
            <a:off x="533400" y="3124200"/>
            <a:ext cx="7924800" cy="646331"/>
          </a:xfrm>
          <a:prstGeom prst="rect">
            <a:avLst/>
          </a:prstGeom>
        </p:spPr>
        <p:txBody>
          <a:bodyPr wrap="square">
            <a:spAutoFit/>
          </a:bodyPr>
          <a:lstStyle/>
          <a:p>
            <a:r>
              <a:rPr lang="en-US" dirty="0" smtClean="0"/>
              <a:t>Wirth, N. </a:t>
            </a:r>
            <a:r>
              <a:rPr lang="en-US" i="1" dirty="0" smtClean="0"/>
              <a:t>Algorithms + Data Structures = Programs. Prentice-Hall, </a:t>
            </a:r>
            <a:r>
              <a:rPr lang="en-US" dirty="0" smtClean="0"/>
              <a:t>Englewood Cliffs, NJ, 1976.</a:t>
            </a:r>
            <a:endParaRPr lang="en-US" dirty="0"/>
          </a:p>
        </p:txBody>
      </p:sp>
      <p:sp>
        <p:nvSpPr>
          <p:cNvPr id="9" name="Rectangle 8"/>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10" name="Rectangle 9"/>
          <p:cNvSpPr/>
          <p:nvPr/>
        </p:nvSpPr>
        <p:spPr>
          <a:xfrm>
            <a:off x="2895600" y="3962400"/>
            <a:ext cx="3615605" cy="369332"/>
          </a:xfrm>
          <a:prstGeom prst="rect">
            <a:avLst/>
          </a:prstGeom>
        </p:spPr>
        <p:txBody>
          <a:bodyPr wrap="none">
            <a:spAutoFit/>
          </a:bodyPr>
          <a:lstStyle/>
          <a:p>
            <a:r>
              <a:rPr lang="en-US" b="1" dirty="0" smtClean="0">
                <a:solidFill>
                  <a:srgbClr val="FF0000"/>
                </a:solidFill>
              </a:rPr>
              <a:t>Methods of Specifying an Algorithm</a:t>
            </a:r>
            <a:endParaRPr lang="en-US" dirty="0">
              <a:solidFill>
                <a:srgbClr val="FF0000"/>
              </a:solidFill>
            </a:endParaRPr>
          </a:p>
        </p:txBody>
      </p:sp>
      <p:sp>
        <p:nvSpPr>
          <p:cNvPr id="11" name="Rectangle 10"/>
          <p:cNvSpPr/>
          <p:nvPr/>
        </p:nvSpPr>
        <p:spPr>
          <a:xfrm>
            <a:off x="1981200" y="5029200"/>
            <a:ext cx="1381597" cy="369332"/>
          </a:xfrm>
          <a:prstGeom prst="rect">
            <a:avLst/>
          </a:prstGeom>
        </p:spPr>
        <p:txBody>
          <a:bodyPr wrap="none">
            <a:spAutoFit/>
          </a:bodyPr>
          <a:lstStyle/>
          <a:p>
            <a:r>
              <a:rPr lang="en-US" b="1" i="1" dirty="0" smtClean="0"/>
              <a:t>Pseudo code</a:t>
            </a:r>
            <a:endParaRPr lang="en-US" dirty="0"/>
          </a:p>
        </p:txBody>
      </p:sp>
      <p:sp>
        <p:nvSpPr>
          <p:cNvPr id="12" name="Rectangle 11"/>
          <p:cNvSpPr/>
          <p:nvPr/>
        </p:nvSpPr>
        <p:spPr>
          <a:xfrm>
            <a:off x="5638800" y="4876800"/>
            <a:ext cx="1106970" cy="369332"/>
          </a:xfrm>
          <a:prstGeom prst="rect">
            <a:avLst/>
          </a:prstGeom>
        </p:spPr>
        <p:txBody>
          <a:bodyPr wrap="none">
            <a:spAutoFit/>
          </a:bodyPr>
          <a:lstStyle/>
          <a:p>
            <a:r>
              <a:rPr lang="en-US" b="1" i="1" dirty="0" smtClean="0"/>
              <a:t>flowchart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8" name="Rectangle 7"/>
          <p:cNvSpPr/>
          <p:nvPr/>
        </p:nvSpPr>
        <p:spPr>
          <a:xfrm>
            <a:off x="2895600" y="838200"/>
            <a:ext cx="3515258" cy="369332"/>
          </a:xfrm>
          <a:prstGeom prst="rect">
            <a:avLst/>
          </a:prstGeom>
        </p:spPr>
        <p:txBody>
          <a:bodyPr wrap="none">
            <a:spAutoFit/>
          </a:bodyPr>
          <a:lstStyle/>
          <a:p>
            <a:r>
              <a:rPr lang="en-US" b="1" dirty="0" smtClean="0">
                <a:solidFill>
                  <a:srgbClr val="FF0000"/>
                </a:solidFill>
              </a:rPr>
              <a:t>Proving an Algorithm’s Correctness</a:t>
            </a:r>
            <a:endParaRPr lang="en-US" dirty="0">
              <a:solidFill>
                <a:srgbClr val="FF0000"/>
              </a:solidFill>
            </a:endParaRPr>
          </a:p>
        </p:txBody>
      </p:sp>
      <p:sp>
        <p:nvSpPr>
          <p:cNvPr id="9" name="Rectangle 8"/>
          <p:cNvSpPr/>
          <p:nvPr/>
        </p:nvSpPr>
        <p:spPr>
          <a:xfrm>
            <a:off x="0" y="1524000"/>
            <a:ext cx="8991600" cy="923330"/>
          </a:xfrm>
          <a:prstGeom prst="rect">
            <a:avLst/>
          </a:prstGeom>
        </p:spPr>
        <p:txBody>
          <a:bodyPr wrap="square">
            <a:spAutoFit/>
          </a:bodyPr>
          <a:lstStyle/>
          <a:p>
            <a:pPr algn="ctr"/>
            <a:r>
              <a:rPr lang="en-US" b="1" dirty="0" smtClean="0">
                <a:solidFill>
                  <a:srgbClr val="002060"/>
                </a:solidFill>
              </a:rPr>
              <a:t>CORRECTNESS </a:t>
            </a:r>
          </a:p>
          <a:p>
            <a:pPr algn="ctr"/>
            <a:endParaRPr lang="en-US" b="1" dirty="0" smtClean="0">
              <a:solidFill>
                <a:srgbClr val="002060"/>
              </a:solidFill>
            </a:endParaRPr>
          </a:p>
          <a:p>
            <a:pPr marL="450850" indent="-450850" algn="ctr"/>
            <a:r>
              <a:rPr lang="en-US" b="1" dirty="0" smtClean="0">
                <a:solidFill>
                  <a:srgbClr val="0070C0"/>
                </a:solidFill>
              </a:rPr>
              <a:t>The algorithm yields a required result for every legitimate input </a:t>
            </a:r>
            <a:r>
              <a:rPr lang="en-US" b="1" u="sng" dirty="0" smtClean="0">
                <a:solidFill>
                  <a:srgbClr val="0070C0"/>
                </a:solidFill>
              </a:rPr>
              <a:t>in a finite amount of time</a:t>
            </a:r>
            <a:endParaRPr lang="en-US" b="1" u="sng" dirty="0">
              <a:solidFill>
                <a:srgbClr val="0070C0"/>
              </a:solidFill>
            </a:endParaRPr>
          </a:p>
        </p:txBody>
      </p:sp>
      <p:sp>
        <p:nvSpPr>
          <p:cNvPr id="10" name="Rectangle 9"/>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11" name="Rectangle 10"/>
          <p:cNvSpPr/>
          <p:nvPr/>
        </p:nvSpPr>
        <p:spPr>
          <a:xfrm>
            <a:off x="6324600" y="2590800"/>
            <a:ext cx="2438400" cy="369332"/>
          </a:xfrm>
          <a:prstGeom prst="rect">
            <a:avLst/>
          </a:prstGeom>
        </p:spPr>
        <p:txBody>
          <a:bodyPr wrap="square">
            <a:spAutoFit/>
          </a:bodyPr>
          <a:lstStyle/>
          <a:p>
            <a:r>
              <a:rPr lang="en-US" dirty="0" smtClean="0">
                <a:solidFill>
                  <a:srgbClr val="FF0000"/>
                </a:solidFill>
              </a:rPr>
              <a:t>Mathematical Induction </a:t>
            </a:r>
            <a:endParaRPr lang="en-US" dirty="0">
              <a:solidFill>
                <a:srgbClr val="FF0000"/>
              </a:solidFill>
            </a:endParaRPr>
          </a:p>
        </p:txBody>
      </p:sp>
      <p:sp>
        <p:nvSpPr>
          <p:cNvPr id="12" name="Rectangle 11"/>
          <p:cNvSpPr/>
          <p:nvPr/>
        </p:nvSpPr>
        <p:spPr>
          <a:xfrm>
            <a:off x="457200" y="3352800"/>
            <a:ext cx="8382000" cy="1754326"/>
          </a:xfrm>
          <a:prstGeom prst="rect">
            <a:avLst/>
          </a:prstGeom>
        </p:spPr>
        <p:txBody>
          <a:bodyPr wrap="square">
            <a:spAutoFit/>
          </a:bodyPr>
          <a:lstStyle/>
          <a:p>
            <a:pPr algn="just"/>
            <a:r>
              <a:rPr lang="en-US" b="1" dirty="0" smtClean="0"/>
              <a:t>“</a:t>
            </a:r>
            <a:r>
              <a:rPr lang="en-US" b="1" dirty="0" smtClean="0">
                <a:solidFill>
                  <a:srgbClr val="C00000"/>
                </a:solidFill>
              </a:rPr>
              <a:t>It might be worth mentioning that although tracing the algorithm’s performance for a few specific inputs can be a very worthwhile activity, it cannot prove the algorithm’s correctness conclusively</a:t>
            </a:r>
          </a:p>
          <a:p>
            <a:endParaRPr lang="en-US" b="1" dirty="0" smtClean="0"/>
          </a:p>
          <a:p>
            <a:r>
              <a:rPr lang="en-US" b="1" dirty="0" smtClean="0">
                <a:solidFill>
                  <a:srgbClr val="00B050"/>
                </a:solidFill>
              </a:rPr>
              <a:t>But in order to show that an algorithm is incorrect, you need just one instance of its input for which the algorithm fails</a:t>
            </a:r>
            <a:r>
              <a:rPr lang="en-US" b="1" dirty="0" smtClean="0"/>
              <a:t>”</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5" name="Rectangle 4"/>
          <p:cNvSpPr/>
          <p:nvPr/>
        </p:nvSpPr>
        <p:spPr>
          <a:xfrm>
            <a:off x="3352800" y="685800"/>
            <a:ext cx="2402837" cy="369332"/>
          </a:xfrm>
          <a:prstGeom prst="rect">
            <a:avLst/>
          </a:prstGeom>
        </p:spPr>
        <p:txBody>
          <a:bodyPr wrap="none">
            <a:spAutoFit/>
          </a:bodyPr>
          <a:lstStyle/>
          <a:p>
            <a:r>
              <a:rPr lang="en-US" b="1" dirty="0" smtClean="0">
                <a:solidFill>
                  <a:srgbClr val="FF0000"/>
                </a:solidFill>
              </a:rPr>
              <a:t>Analyzing an Algorithm</a:t>
            </a:r>
            <a:endParaRPr lang="en-US" dirty="0">
              <a:solidFill>
                <a:srgbClr val="FF0000"/>
              </a:solidFill>
            </a:endParaRPr>
          </a:p>
        </p:txBody>
      </p:sp>
      <p:sp>
        <p:nvSpPr>
          <p:cNvPr id="6" name="Rectangle 5"/>
          <p:cNvSpPr/>
          <p:nvPr/>
        </p:nvSpPr>
        <p:spPr>
          <a:xfrm>
            <a:off x="762000" y="1447800"/>
            <a:ext cx="7620000" cy="1200329"/>
          </a:xfrm>
          <a:prstGeom prst="rect">
            <a:avLst/>
          </a:prstGeom>
        </p:spPr>
        <p:txBody>
          <a:bodyPr wrap="square">
            <a:spAutoFit/>
          </a:bodyPr>
          <a:lstStyle/>
          <a:p>
            <a:pPr algn="ctr"/>
            <a:r>
              <a:rPr lang="en-US" b="1" i="1" dirty="0" smtClean="0">
                <a:solidFill>
                  <a:srgbClr val="0070C0"/>
                </a:solidFill>
              </a:rPr>
              <a:t>Efficiency</a:t>
            </a:r>
          </a:p>
          <a:p>
            <a:r>
              <a:rPr lang="en-US" dirty="0" smtClean="0">
                <a:solidFill>
                  <a:srgbClr val="002060"/>
                </a:solidFill>
              </a:rPr>
              <a:t>There are two kinds of algorithm efficiency:</a:t>
            </a:r>
          </a:p>
          <a:p>
            <a:r>
              <a:rPr lang="en-US" b="1" i="1" dirty="0" smtClean="0">
                <a:solidFill>
                  <a:srgbClr val="002060"/>
                </a:solidFill>
              </a:rPr>
              <a:t>Time Efficiency: </a:t>
            </a:r>
            <a:r>
              <a:rPr lang="en-US" i="1" dirty="0" smtClean="0">
                <a:solidFill>
                  <a:srgbClr val="002060"/>
                </a:solidFill>
              </a:rPr>
              <a:t>indicating how fast the algorithm runs</a:t>
            </a:r>
          </a:p>
          <a:p>
            <a:r>
              <a:rPr lang="en-US" b="1" i="1" dirty="0" smtClean="0">
                <a:solidFill>
                  <a:srgbClr val="002060"/>
                </a:solidFill>
              </a:rPr>
              <a:t>Space efficiency: </a:t>
            </a:r>
            <a:r>
              <a:rPr lang="en-US" dirty="0" smtClean="0">
                <a:solidFill>
                  <a:srgbClr val="002060"/>
                </a:solidFill>
              </a:rPr>
              <a:t>indicating how much extra memory it uses</a:t>
            </a:r>
            <a:endParaRPr lang="en-US" dirty="0">
              <a:solidFill>
                <a:srgbClr val="002060"/>
              </a:solidFill>
            </a:endParaRPr>
          </a:p>
        </p:txBody>
      </p:sp>
      <p:sp>
        <p:nvSpPr>
          <p:cNvPr id="9" name="Rectangle 8"/>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10" name="Rectangle 9"/>
          <p:cNvSpPr/>
          <p:nvPr/>
        </p:nvSpPr>
        <p:spPr>
          <a:xfrm>
            <a:off x="6324600" y="2895600"/>
            <a:ext cx="1107996" cy="369332"/>
          </a:xfrm>
          <a:prstGeom prst="rect">
            <a:avLst/>
          </a:prstGeom>
        </p:spPr>
        <p:txBody>
          <a:bodyPr wrap="none">
            <a:spAutoFit/>
          </a:bodyPr>
          <a:lstStyle/>
          <a:p>
            <a:r>
              <a:rPr lang="en-US" b="1" i="1" dirty="0" smtClean="0">
                <a:solidFill>
                  <a:srgbClr val="0070C0"/>
                </a:solidFill>
              </a:rPr>
              <a:t>Simplicity</a:t>
            </a:r>
            <a:endParaRPr lang="en-US" dirty="0">
              <a:solidFill>
                <a:srgbClr val="0070C0"/>
              </a:solidFill>
            </a:endParaRPr>
          </a:p>
        </p:txBody>
      </p:sp>
      <p:sp>
        <p:nvSpPr>
          <p:cNvPr id="11" name="Rectangle 10"/>
          <p:cNvSpPr/>
          <p:nvPr/>
        </p:nvSpPr>
        <p:spPr>
          <a:xfrm>
            <a:off x="7620000" y="2895600"/>
            <a:ext cx="1186543" cy="369332"/>
          </a:xfrm>
          <a:prstGeom prst="rect">
            <a:avLst/>
          </a:prstGeom>
        </p:spPr>
        <p:txBody>
          <a:bodyPr wrap="none">
            <a:spAutoFit/>
          </a:bodyPr>
          <a:lstStyle/>
          <a:p>
            <a:r>
              <a:rPr lang="en-US" b="1" i="1" dirty="0" smtClean="0">
                <a:solidFill>
                  <a:srgbClr val="0070C0"/>
                </a:solidFill>
              </a:rPr>
              <a:t>Generality</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34" name="Rectangle 33"/>
          <p:cNvSpPr/>
          <p:nvPr/>
        </p:nvSpPr>
        <p:spPr>
          <a:xfrm>
            <a:off x="3048000" y="1219200"/>
            <a:ext cx="2438400" cy="6858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rgbClr val="FF0000"/>
                </a:solidFill>
              </a:rPr>
              <a:t>Algorithm</a:t>
            </a:r>
            <a:r>
              <a:rPr lang="en-IN" b="1" dirty="0" smtClean="0">
                <a:solidFill>
                  <a:schemeClr val="tx1"/>
                </a:solidFill>
              </a:rPr>
              <a:t> </a:t>
            </a:r>
            <a:endParaRPr lang="en-US" b="1" dirty="0">
              <a:solidFill>
                <a:schemeClr val="tx1"/>
              </a:solidFill>
            </a:endParaRPr>
          </a:p>
        </p:txBody>
      </p:sp>
      <p:cxnSp>
        <p:nvCxnSpPr>
          <p:cNvPr id="10" name="Straight Arrow Connector 9"/>
          <p:cNvCxnSpPr/>
          <p:nvPr/>
        </p:nvCxnSpPr>
        <p:spPr>
          <a:xfrm>
            <a:off x="2362200" y="1524000"/>
            <a:ext cx="6858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a:off x="5486400" y="1524000"/>
            <a:ext cx="6858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4" name="TextBox 23"/>
          <p:cNvSpPr txBox="1"/>
          <p:nvPr/>
        </p:nvSpPr>
        <p:spPr>
          <a:xfrm>
            <a:off x="1447800" y="1371600"/>
            <a:ext cx="785793" cy="369332"/>
          </a:xfrm>
          <a:prstGeom prst="rect">
            <a:avLst/>
          </a:prstGeom>
          <a:noFill/>
        </p:spPr>
        <p:txBody>
          <a:bodyPr wrap="none" rtlCol="0">
            <a:spAutoFit/>
          </a:bodyPr>
          <a:lstStyle/>
          <a:p>
            <a:r>
              <a:rPr lang="en-IN" b="1" dirty="0" smtClean="0"/>
              <a:t>INPUT</a:t>
            </a:r>
            <a:endParaRPr lang="en-US" b="1" dirty="0"/>
          </a:p>
        </p:txBody>
      </p:sp>
      <p:sp>
        <p:nvSpPr>
          <p:cNvPr id="27" name="TextBox 26"/>
          <p:cNvSpPr txBox="1"/>
          <p:nvPr/>
        </p:nvSpPr>
        <p:spPr>
          <a:xfrm>
            <a:off x="6324600" y="1371600"/>
            <a:ext cx="992579" cy="369332"/>
          </a:xfrm>
          <a:prstGeom prst="rect">
            <a:avLst/>
          </a:prstGeom>
          <a:noFill/>
        </p:spPr>
        <p:txBody>
          <a:bodyPr wrap="none" rtlCol="0">
            <a:spAutoFit/>
          </a:bodyPr>
          <a:lstStyle/>
          <a:p>
            <a:r>
              <a:rPr lang="en-IN" b="1" dirty="0" smtClean="0"/>
              <a:t>OUTPUT</a:t>
            </a:r>
            <a:endParaRPr lang="en-US" b="1" dirty="0"/>
          </a:p>
        </p:txBody>
      </p:sp>
      <p:sp>
        <p:nvSpPr>
          <p:cNvPr id="30" name="TextBox 29"/>
          <p:cNvSpPr txBox="1"/>
          <p:nvPr/>
        </p:nvSpPr>
        <p:spPr>
          <a:xfrm>
            <a:off x="990600" y="2133600"/>
            <a:ext cx="7216399" cy="369332"/>
          </a:xfrm>
          <a:prstGeom prst="rect">
            <a:avLst/>
          </a:prstGeom>
          <a:noFill/>
        </p:spPr>
        <p:txBody>
          <a:bodyPr wrap="none" rtlCol="0">
            <a:spAutoFit/>
          </a:bodyPr>
          <a:lstStyle/>
          <a:p>
            <a:r>
              <a:rPr lang="en-IN" dirty="0" smtClean="0"/>
              <a:t>Question : This is a program/process also do.  Then What is the Difference?</a:t>
            </a:r>
            <a:endParaRPr lang="en-US" dirty="0"/>
          </a:p>
        </p:txBody>
      </p:sp>
      <p:sp>
        <p:nvSpPr>
          <p:cNvPr id="32" name="Rectangle 31"/>
          <p:cNvSpPr/>
          <p:nvPr/>
        </p:nvSpPr>
        <p:spPr>
          <a:xfrm>
            <a:off x="2971800" y="3429000"/>
            <a:ext cx="2438400" cy="6858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rgbClr val="FF0000"/>
                </a:solidFill>
              </a:rPr>
              <a:t>Program</a:t>
            </a:r>
            <a:r>
              <a:rPr lang="en-IN" b="1" dirty="0" smtClean="0">
                <a:solidFill>
                  <a:schemeClr val="tx1"/>
                </a:solidFill>
              </a:rPr>
              <a:t> </a:t>
            </a:r>
            <a:endParaRPr lang="en-US" b="1" dirty="0">
              <a:solidFill>
                <a:schemeClr val="tx1"/>
              </a:solidFill>
            </a:endParaRPr>
          </a:p>
        </p:txBody>
      </p:sp>
      <p:cxnSp>
        <p:nvCxnSpPr>
          <p:cNvPr id="35" name="Straight Arrow Connector 34"/>
          <p:cNvCxnSpPr/>
          <p:nvPr/>
        </p:nvCxnSpPr>
        <p:spPr>
          <a:xfrm>
            <a:off x="2286000" y="3733800"/>
            <a:ext cx="6858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6" name="Straight Arrow Connector 35"/>
          <p:cNvCxnSpPr/>
          <p:nvPr/>
        </p:nvCxnSpPr>
        <p:spPr>
          <a:xfrm>
            <a:off x="5410200" y="3733800"/>
            <a:ext cx="6858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7" name="TextBox 36"/>
          <p:cNvSpPr txBox="1"/>
          <p:nvPr/>
        </p:nvSpPr>
        <p:spPr>
          <a:xfrm>
            <a:off x="1371600" y="3581400"/>
            <a:ext cx="785793" cy="369332"/>
          </a:xfrm>
          <a:prstGeom prst="rect">
            <a:avLst/>
          </a:prstGeom>
          <a:noFill/>
        </p:spPr>
        <p:txBody>
          <a:bodyPr wrap="none" rtlCol="0">
            <a:spAutoFit/>
          </a:bodyPr>
          <a:lstStyle/>
          <a:p>
            <a:r>
              <a:rPr lang="en-IN" b="1" dirty="0" smtClean="0"/>
              <a:t>INPUT</a:t>
            </a:r>
            <a:endParaRPr lang="en-US" b="1" dirty="0"/>
          </a:p>
        </p:txBody>
      </p:sp>
      <p:sp>
        <p:nvSpPr>
          <p:cNvPr id="38" name="TextBox 37"/>
          <p:cNvSpPr txBox="1"/>
          <p:nvPr/>
        </p:nvSpPr>
        <p:spPr>
          <a:xfrm>
            <a:off x="6248400" y="3581400"/>
            <a:ext cx="992579" cy="369332"/>
          </a:xfrm>
          <a:prstGeom prst="rect">
            <a:avLst/>
          </a:prstGeom>
          <a:noFill/>
        </p:spPr>
        <p:txBody>
          <a:bodyPr wrap="none" rtlCol="0">
            <a:spAutoFit/>
          </a:bodyPr>
          <a:lstStyle/>
          <a:p>
            <a:r>
              <a:rPr lang="en-IN" b="1" dirty="0" smtClean="0"/>
              <a:t>OUTPUT</a:t>
            </a:r>
            <a:endParaRPr lang="en-US" b="1" dirty="0"/>
          </a:p>
        </p:txBody>
      </p:sp>
      <p:sp>
        <p:nvSpPr>
          <p:cNvPr id="39" name="Rectangle 38"/>
          <p:cNvSpPr/>
          <p:nvPr/>
        </p:nvSpPr>
        <p:spPr>
          <a:xfrm>
            <a:off x="3048000" y="5105400"/>
            <a:ext cx="2438400" cy="6858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rgbClr val="FF0000"/>
                </a:solidFill>
              </a:rPr>
              <a:t>Process</a:t>
            </a:r>
            <a:r>
              <a:rPr lang="en-IN" b="1" dirty="0" smtClean="0">
                <a:solidFill>
                  <a:schemeClr val="tx1"/>
                </a:solidFill>
              </a:rPr>
              <a:t> </a:t>
            </a:r>
            <a:endParaRPr lang="en-US" b="1" dirty="0">
              <a:solidFill>
                <a:schemeClr val="tx1"/>
              </a:solidFill>
            </a:endParaRPr>
          </a:p>
        </p:txBody>
      </p:sp>
      <p:cxnSp>
        <p:nvCxnSpPr>
          <p:cNvPr id="40" name="Straight Arrow Connector 39"/>
          <p:cNvCxnSpPr/>
          <p:nvPr/>
        </p:nvCxnSpPr>
        <p:spPr>
          <a:xfrm>
            <a:off x="2362200" y="5410200"/>
            <a:ext cx="6858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1" name="Straight Arrow Connector 40"/>
          <p:cNvCxnSpPr/>
          <p:nvPr/>
        </p:nvCxnSpPr>
        <p:spPr>
          <a:xfrm>
            <a:off x="5486400" y="5410200"/>
            <a:ext cx="6858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2" name="TextBox 41"/>
          <p:cNvSpPr txBox="1"/>
          <p:nvPr/>
        </p:nvSpPr>
        <p:spPr>
          <a:xfrm>
            <a:off x="1447800" y="5257800"/>
            <a:ext cx="785793" cy="369332"/>
          </a:xfrm>
          <a:prstGeom prst="rect">
            <a:avLst/>
          </a:prstGeom>
          <a:noFill/>
        </p:spPr>
        <p:txBody>
          <a:bodyPr wrap="none" rtlCol="0">
            <a:spAutoFit/>
          </a:bodyPr>
          <a:lstStyle/>
          <a:p>
            <a:r>
              <a:rPr lang="en-IN" b="1" dirty="0" smtClean="0"/>
              <a:t>INPUT</a:t>
            </a:r>
            <a:endParaRPr lang="en-US" b="1" dirty="0"/>
          </a:p>
        </p:txBody>
      </p:sp>
      <p:sp>
        <p:nvSpPr>
          <p:cNvPr id="43" name="TextBox 42"/>
          <p:cNvSpPr txBox="1"/>
          <p:nvPr/>
        </p:nvSpPr>
        <p:spPr>
          <a:xfrm>
            <a:off x="6324600" y="5257800"/>
            <a:ext cx="992579" cy="369332"/>
          </a:xfrm>
          <a:prstGeom prst="rect">
            <a:avLst/>
          </a:prstGeom>
          <a:noFill/>
        </p:spPr>
        <p:txBody>
          <a:bodyPr wrap="none" rtlCol="0">
            <a:spAutoFit/>
          </a:bodyPr>
          <a:lstStyle/>
          <a:p>
            <a:r>
              <a:rPr lang="en-IN" b="1" dirty="0" smtClean="0"/>
              <a:t>OUTPUT</a:t>
            </a:r>
            <a:endParaRPr lang="en-US" b="1" dirty="0"/>
          </a:p>
        </p:txBody>
      </p:sp>
      <p:sp>
        <p:nvSpPr>
          <p:cNvPr id="44" name="Cloud 43"/>
          <p:cNvSpPr/>
          <p:nvPr/>
        </p:nvSpPr>
        <p:spPr>
          <a:xfrm>
            <a:off x="0" y="609600"/>
            <a:ext cx="2438400" cy="838200"/>
          </a:xfrm>
          <a:prstGeom prst="cloud">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t>During Planning</a:t>
            </a:r>
            <a:endParaRPr lang="en-US" sz="2000" b="1" dirty="0"/>
          </a:p>
        </p:txBody>
      </p:sp>
      <p:sp>
        <p:nvSpPr>
          <p:cNvPr id="45" name="Cloud 44"/>
          <p:cNvSpPr/>
          <p:nvPr/>
        </p:nvSpPr>
        <p:spPr>
          <a:xfrm>
            <a:off x="0" y="2667000"/>
            <a:ext cx="2438400" cy="838200"/>
          </a:xfrm>
          <a:prstGeom prst="cloud">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t>During Compilation</a:t>
            </a:r>
            <a:endParaRPr lang="en-US" sz="2000" b="1" dirty="0"/>
          </a:p>
        </p:txBody>
      </p:sp>
      <p:sp>
        <p:nvSpPr>
          <p:cNvPr id="46" name="Cloud 45"/>
          <p:cNvSpPr/>
          <p:nvPr/>
        </p:nvSpPr>
        <p:spPr>
          <a:xfrm>
            <a:off x="0" y="4419600"/>
            <a:ext cx="2438400" cy="838200"/>
          </a:xfrm>
          <a:prstGeom prst="cloud">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t>During Runtime</a:t>
            </a:r>
            <a:endParaRPr lang="en-US" sz="2000" b="1" dirty="0"/>
          </a:p>
        </p:txBody>
      </p:sp>
      <p:sp>
        <p:nvSpPr>
          <p:cNvPr id="47" name="Cloud 46"/>
          <p:cNvSpPr/>
          <p:nvPr/>
        </p:nvSpPr>
        <p:spPr>
          <a:xfrm>
            <a:off x="6248400" y="609600"/>
            <a:ext cx="2590800" cy="838200"/>
          </a:xfrm>
          <a:prstGeom prst="cloud">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smtClean="0"/>
              <a:t>Written in Natural Language</a:t>
            </a:r>
            <a:endParaRPr lang="en-US" sz="1600" b="1" dirty="0"/>
          </a:p>
        </p:txBody>
      </p:sp>
      <p:sp>
        <p:nvSpPr>
          <p:cNvPr id="48" name="Cloud 47"/>
          <p:cNvSpPr/>
          <p:nvPr/>
        </p:nvSpPr>
        <p:spPr>
          <a:xfrm>
            <a:off x="6324600" y="2590800"/>
            <a:ext cx="2590800" cy="838200"/>
          </a:xfrm>
          <a:prstGeom prst="cloud">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smtClean="0"/>
              <a:t>Written in Programming Language</a:t>
            </a:r>
            <a:endParaRPr lang="en-US" sz="1600" b="1" dirty="0"/>
          </a:p>
        </p:txBody>
      </p:sp>
      <p:sp>
        <p:nvSpPr>
          <p:cNvPr id="49" name="Cloud 48"/>
          <p:cNvSpPr/>
          <p:nvPr/>
        </p:nvSpPr>
        <p:spPr>
          <a:xfrm>
            <a:off x="6400800" y="4191000"/>
            <a:ext cx="2590800" cy="838200"/>
          </a:xfrm>
          <a:prstGeom prst="cloud">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smtClean="0"/>
              <a:t>Written in Binary Language</a:t>
            </a:r>
            <a:endParaRPr lang="en-US" sz="1600" b="1" dirty="0"/>
          </a:p>
        </p:txBody>
      </p:sp>
      <p:sp>
        <p:nvSpPr>
          <p:cNvPr id="25" name="Footer Placeholder 24"/>
          <p:cNvSpPr>
            <a:spLocks noGrp="1"/>
          </p:cNvSpPr>
          <p:nvPr>
            <p:ph type="ftr" sz="quarter" idx="11"/>
          </p:nvPr>
        </p:nvSpPr>
        <p:spPr/>
        <p:txBody>
          <a:bodyPr/>
          <a:lstStyle/>
          <a:p>
            <a:r>
              <a:rPr lang="en-US" smtClean="0"/>
              <a:t>© Dr. Jyoti Lakhani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4" grpId="0"/>
      <p:bldP spid="27" grpId="0"/>
      <p:bldP spid="30" grpId="0"/>
      <p:bldP spid="32" grpId="0" animBg="1"/>
      <p:bldP spid="37" grpId="0"/>
      <p:bldP spid="38" grpId="0"/>
      <p:bldP spid="39" grpId="0" animBg="1"/>
      <p:bldP spid="42" grpId="0"/>
      <p:bldP spid="43" grpId="0"/>
      <p:bldP spid="44" grpId="0" animBg="1"/>
      <p:bldP spid="45" grpId="0" animBg="1"/>
      <p:bldP spid="46" grpId="0" animBg="1"/>
      <p:bldP spid="47" grpId="0" animBg="1"/>
      <p:bldP spid="48" grpId="0" animBg="1"/>
      <p:bldP spid="4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5" name="Rectangle 4"/>
          <p:cNvSpPr/>
          <p:nvPr/>
        </p:nvSpPr>
        <p:spPr>
          <a:xfrm>
            <a:off x="3429000" y="685800"/>
            <a:ext cx="2139688" cy="369332"/>
          </a:xfrm>
          <a:prstGeom prst="rect">
            <a:avLst/>
          </a:prstGeom>
        </p:spPr>
        <p:txBody>
          <a:bodyPr wrap="none">
            <a:spAutoFit/>
          </a:bodyPr>
          <a:lstStyle/>
          <a:p>
            <a:r>
              <a:rPr lang="en-US" b="1" dirty="0" smtClean="0">
                <a:solidFill>
                  <a:srgbClr val="FF0000"/>
                </a:solidFill>
              </a:rPr>
              <a:t>Coding an Algorithm</a:t>
            </a:r>
            <a:endParaRPr lang="en-US" dirty="0">
              <a:solidFill>
                <a:srgbClr val="FF0000"/>
              </a:solidFill>
            </a:endParaRPr>
          </a:p>
        </p:txBody>
      </p:sp>
      <p:sp>
        <p:nvSpPr>
          <p:cNvPr id="6" name="Rectangle 5"/>
          <p:cNvSpPr/>
          <p:nvPr/>
        </p:nvSpPr>
        <p:spPr>
          <a:xfrm>
            <a:off x="685800" y="2362200"/>
            <a:ext cx="7924800" cy="1477328"/>
          </a:xfrm>
          <a:prstGeom prst="rect">
            <a:avLst/>
          </a:prstGeom>
        </p:spPr>
        <p:txBody>
          <a:bodyPr wrap="square">
            <a:spAutoFit/>
          </a:bodyPr>
          <a:lstStyle/>
          <a:p>
            <a:r>
              <a:rPr lang="en-US" b="1" dirty="0" smtClean="0"/>
              <a:t>Standard Tricks for </a:t>
            </a:r>
            <a:r>
              <a:rPr lang="en-US" b="1" dirty="0" smtClean="0">
                <a:solidFill>
                  <a:srgbClr val="7030A0"/>
                </a:solidFill>
              </a:rPr>
              <a:t>Code Tuning </a:t>
            </a:r>
            <a:r>
              <a:rPr lang="en-US" b="1" dirty="0" smtClean="0"/>
              <a:t>–</a:t>
            </a:r>
          </a:p>
          <a:p>
            <a:pPr lvl="1"/>
            <a:r>
              <a:rPr lang="en-US" b="1" dirty="0" smtClean="0"/>
              <a:t>Computing a loop’s invariant outside the loop</a:t>
            </a:r>
          </a:p>
          <a:p>
            <a:pPr lvl="1"/>
            <a:r>
              <a:rPr lang="en-US" b="1" dirty="0" smtClean="0"/>
              <a:t>Collecting common sub expressions</a:t>
            </a:r>
          </a:p>
          <a:p>
            <a:pPr lvl="1"/>
            <a:r>
              <a:rPr lang="en-US" b="1" dirty="0" smtClean="0"/>
              <a:t>Replacing expensive operations by cheap ones, and so on</a:t>
            </a:r>
          </a:p>
          <a:p>
            <a:endParaRPr lang="en-US" b="1" dirty="0" smtClean="0"/>
          </a:p>
        </p:txBody>
      </p:sp>
      <p:sp>
        <p:nvSpPr>
          <p:cNvPr id="7" name="Rectangle 6"/>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8" name="Rectangle 7"/>
          <p:cNvSpPr/>
          <p:nvPr/>
        </p:nvSpPr>
        <p:spPr>
          <a:xfrm>
            <a:off x="990600" y="1447800"/>
            <a:ext cx="7226300" cy="369332"/>
          </a:xfrm>
          <a:prstGeom prst="rect">
            <a:avLst/>
          </a:prstGeom>
        </p:spPr>
        <p:txBody>
          <a:bodyPr wrap="square">
            <a:spAutoFit/>
          </a:bodyPr>
          <a:lstStyle/>
          <a:p>
            <a:pPr lvl="0"/>
            <a:r>
              <a:rPr lang="en-US" b="1" dirty="0" smtClean="0">
                <a:solidFill>
                  <a:srgbClr val="0070C0"/>
                </a:solidFill>
              </a:rPr>
              <a:t>An inefficient implementation can diminish your algorithm’s power</a:t>
            </a:r>
          </a:p>
        </p:txBody>
      </p:sp>
      <p:sp>
        <p:nvSpPr>
          <p:cNvPr id="10" name="Rectangle 9"/>
          <p:cNvSpPr/>
          <p:nvPr/>
        </p:nvSpPr>
        <p:spPr>
          <a:xfrm>
            <a:off x="4419600" y="1905000"/>
            <a:ext cx="4253600" cy="646331"/>
          </a:xfrm>
          <a:prstGeom prst="rect">
            <a:avLst/>
          </a:prstGeom>
        </p:spPr>
        <p:txBody>
          <a:bodyPr wrap="none">
            <a:spAutoFit/>
          </a:bodyPr>
          <a:lstStyle/>
          <a:p>
            <a:r>
              <a:rPr lang="en-US" b="1" dirty="0" smtClean="0">
                <a:solidFill>
                  <a:schemeClr val="accent6">
                    <a:lumMod val="75000"/>
                  </a:schemeClr>
                </a:solidFill>
              </a:rPr>
              <a:t>Compilers do provide “Code Optimization”</a:t>
            </a:r>
          </a:p>
          <a:p>
            <a:r>
              <a:rPr lang="en-US" b="1" dirty="0" smtClean="0">
                <a:solidFill>
                  <a:schemeClr val="accent6">
                    <a:lumMod val="75000"/>
                  </a:schemeClr>
                </a:solidFill>
              </a:rPr>
              <a:t> </a:t>
            </a:r>
            <a:endParaRPr lang="en-US" b="1" dirty="0">
              <a:solidFill>
                <a:schemeClr val="accent6">
                  <a:lumMod val="75000"/>
                </a:schemeClr>
              </a:solidFill>
            </a:endParaRPr>
          </a:p>
        </p:txBody>
      </p:sp>
      <p:sp>
        <p:nvSpPr>
          <p:cNvPr id="11" name="Rectangle 10"/>
          <p:cNvSpPr/>
          <p:nvPr/>
        </p:nvSpPr>
        <p:spPr>
          <a:xfrm>
            <a:off x="304800" y="4114800"/>
            <a:ext cx="8839200" cy="369332"/>
          </a:xfrm>
          <a:prstGeom prst="rect">
            <a:avLst/>
          </a:prstGeom>
        </p:spPr>
        <p:txBody>
          <a:bodyPr wrap="square">
            <a:spAutoFit/>
          </a:bodyPr>
          <a:lstStyle/>
          <a:p>
            <a:r>
              <a:rPr lang="en-US" b="1" dirty="0" smtClean="0">
                <a:solidFill>
                  <a:srgbClr val="00B050"/>
                </a:solidFill>
              </a:rPr>
              <a:t>Kernighan, B.W. and Pike. R. </a:t>
            </a:r>
            <a:r>
              <a:rPr lang="en-US" b="1" i="1" dirty="0" smtClean="0">
                <a:solidFill>
                  <a:srgbClr val="00B050"/>
                </a:solidFill>
              </a:rPr>
              <a:t>The Practice of Programming. </a:t>
            </a:r>
            <a:r>
              <a:rPr lang="en-US" b="1" dirty="0" smtClean="0">
                <a:solidFill>
                  <a:srgbClr val="00B050"/>
                </a:solidFill>
              </a:rPr>
              <a:t>Addison-Wesley, 1999.</a:t>
            </a:r>
            <a:endParaRPr lang="en-US" b="1" dirty="0">
              <a:solidFill>
                <a:srgbClr val="00B050"/>
              </a:solidFill>
            </a:endParaRPr>
          </a:p>
        </p:txBody>
      </p:sp>
      <p:sp>
        <p:nvSpPr>
          <p:cNvPr id="12" name="Rectangle 11"/>
          <p:cNvSpPr/>
          <p:nvPr/>
        </p:nvSpPr>
        <p:spPr>
          <a:xfrm>
            <a:off x="381000" y="4648200"/>
            <a:ext cx="7543800" cy="369332"/>
          </a:xfrm>
          <a:prstGeom prst="rect">
            <a:avLst/>
          </a:prstGeom>
        </p:spPr>
        <p:txBody>
          <a:bodyPr wrap="square">
            <a:spAutoFit/>
          </a:bodyPr>
          <a:lstStyle/>
          <a:p>
            <a:r>
              <a:rPr lang="en-US" b="1" dirty="0" smtClean="0">
                <a:solidFill>
                  <a:srgbClr val="00B050"/>
                </a:solidFill>
              </a:rPr>
              <a:t>Bentley, J. </a:t>
            </a:r>
            <a:r>
              <a:rPr lang="en-US" b="1" i="1" dirty="0" smtClean="0">
                <a:solidFill>
                  <a:srgbClr val="00B050"/>
                </a:solidFill>
              </a:rPr>
              <a:t>Programming Pearls, 2nd ed. Addison-Wesley, 2000.</a:t>
            </a:r>
            <a:endParaRPr lang="en-US" b="1" dirty="0">
              <a:solidFill>
                <a:srgbClr val="00B05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5" name="Rectangle 4"/>
          <p:cNvSpPr/>
          <p:nvPr/>
        </p:nvSpPr>
        <p:spPr>
          <a:xfrm>
            <a:off x="1905000" y="914400"/>
            <a:ext cx="5181600" cy="369332"/>
          </a:xfrm>
          <a:prstGeom prst="rect">
            <a:avLst/>
          </a:prstGeom>
        </p:spPr>
        <p:txBody>
          <a:bodyPr wrap="square">
            <a:spAutoFit/>
          </a:bodyPr>
          <a:lstStyle/>
          <a:p>
            <a:r>
              <a:rPr lang="en-US" b="1" dirty="0" smtClean="0">
                <a:solidFill>
                  <a:srgbClr val="0070C0"/>
                </a:solidFill>
              </a:rPr>
              <a:t>Fundamentals of the Analysis of Algorithm Efficiency</a:t>
            </a:r>
            <a:endParaRPr lang="en-US" dirty="0">
              <a:solidFill>
                <a:srgbClr val="0070C0"/>
              </a:solidFill>
            </a:endParaRPr>
          </a:p>
        </p:txBody>
      </p:sp>
      <p:sp>
        <p:nvSpPr>
          <p:cNvPr id="6" name="Rectangle 5"/>
          <p:cNvSpPr/>
          <p:nvPr/>
        </p:nvSpPr>
        <p:spPr>
          <a:xfrm>
            <a:off x="533400" y="1600200"/>
            <a:ext cx="8077200" cy="923330"/>
          </a:xfrm>
          <a:prstGeom prst="rect">
            <a:avLst/>
          </a:prstGeom>
        </p:spPr>
        <p:txBody>
          <a:bodyPr wrap="square">
            <a:spAutoFit/>
          </a:bodyPr>
          <a:lstStyle/>
          <a:p>
            <a:r>
              <a:rPr lang="en-US" i="1" dirty="0" smtClean="0"/>
              <a:t>Not everything that can be counted counts, and not everything that counts</a:t>
            </a:r>
          </a:p>
          <a:p>
            <a:r>
              <a:rPr lang="en-US" i="1" dirty="0" smtClean="0"/>
              <a:t>can be counted.</a:t>
            </a:r>
          </a:p>
          <a:p>
            <a:pPr algn="r"/>
            <a:r>
              <a:rPr lang="en-US" dirty="0" smtClean="0"/>
              <a:t>—Albert Einstein (1879–1955)</a:t>
            </a:r>
            <a:endParaRPr lang="en-US" dirty="0"/>
          </a:p>
        </p:txBody>
      </p:sp>
      <p:sp>
        <p:nvSpPr>
          <p:cNvPr id="7" name="Rectangle 6"/>
          <p:cNvSpPr/>
          <p:nvPr/>
        </p:nvSpPr>
        <p:spPr>
          <a:xfrm>
            <a:off x="0" y="0"/>
            <a:ext cx="9144000" cy="533400"/>
          </a:xfrm>
          <a:prstGeom prst="rect">
            <a:avLst/>
          </a:prstGeom>
          <a:solidFill>
            <a:srgbClr val="92D05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 ANALYSIS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grpSp>
        <p:nvGrpSpPr>
          <p:cNvPr id="14" name="Group 13"/>
          <p:cNvGrpSpPr/>
          <p:nvPr/>
        </p:nvGrpSpPr>
        <p:grpSpPr>
          <a:xfrm>
            <a:off x="838200" y="1524000"/>
            <a:ext cx="7797905" cy="2381310"/>
            <a:chOff x="838200" y="1524000"/>
            <a:chExt cx="7797905" cy="2381310"/>
          </a:xfrm>
        </p:grpSpPr>
        <p:sp>
          <p:nvSpPr>
            <p:cNvPr id="4" name="TextBox 3"/>
            <p:cNvSpPr txBox="1"/>
            <p:nvPr/>
          </p:nvSpPr>
          <p:spPr>
            <a:xfrm>
              <a:off x="3200400" y="1524000"/>
              <a:ext cx="3029868" cy="461665"/>
            </a:xfrm>
            <a:prstGeom prst="rect">
              <a:avLst/>
            </a:prstGeom>
            <a:noFill/>
          </p:spPr>
          <p:txBody>
            <a:bodyPr wrap="none" rtlCol="0">
              <a:spAutoFit/>
            </a:bodyPr>
            <a:lstStyle/>
            <a:p>
              <a:r>
                <a:rPr lang="en-IN" sz="2400" b="1" dirty="0" smtClean="0">
                  <a:solidFill>
                    <a:srgbClr val="002060"/>
                  </a:solidFill>
                </a:rPr>
                <a:t>Analysis of Algorithms</a:t>
              </a:r>
            </a:p>
          </p:txBody>
        </p:sp>
        <p:sp>
          <p:nvSpPr>
            <p:cNvPr id="5" name="TextBox 4"/>
            <p:cNvSpPr txBox="1"/>
            <p:nvPr/>
          </p:nvSpPr>
          <p:spPr>
            <a:xfrm>
              <a:off x="838200" y="2667000"/>
              <a:ext cx="2436821" cy="400110"/>
            </a:xfrm>
            <a:prstGeom prst="rect">
              <a:avLst/>
            </a:prstGeom>
            <a:noFill/>
          </p:spPr>
          <p:txBody>
            <a:bodyPr wrap="none" rtlCol="0">
              <a:spAutoFit/>
            </a:bodyPr>
            <a:lstStyle/>
            <a:p>
              <a:r>
                <a:rPr lang="en-IN" sz="2000" b="1" dirty="0" smtClean="0">
                  <a:solidFill>
                    <a:srgbClr val="FF0000"/>
                  </a:solidFill>
                </a:rPr>
                <a:t>Experimental Studies</a:t>
              </a:r>
            </a:p>
          </p:txBody>
        </p:sp>
        <p:sp>
          <p:nvSpPr>
            <p:cNvPr id="6" name="TextBox 5"/>
            <p:cNvSpPr txBox="1"/>
            <p:nvPr/>
          </p:nvSpPr>
          <p:spPr>
            <a:xfrm>
              <a:off x="3505200" y="3505200"/>
              <a:ext cx="2383217" cy="400110"/>
            </a:xfrm>
            <a:prstGeom prst="rect">
              <a:avLst/>
            </a:prstGeom>
            <a:noFill/>
          </p:spPr>
          <p:txBody>
            <a:bodyPr wrap="none" rtlCol="0">
              <a:spAutoFit/>
            </a:bodyPr>
            <a:lstStyle/>
            <a:p>
              <a:r>
                <a:rPr lang="en-IN" sz="2000" b="1" dirty="0" smtClean="0">
                  <a:solidFill>
                    <a:srgbClr val="7030A0"/>
                  </a:solidFill>
                </a:rPr>
                <a:t>Primitive Operations</a:t>
              </a:r>
              <a:endParaRPr lang="en-US" sz="2000" b="1" dirty="0">
                <a:solidFill>
                  <a:srgbClr val="7030A0"/>
                </a:solidFill>
              </a:endParaRPr>
            </a:p>
          </p:txBody>
        </p:sp>
        <p:sp>
          <p:nvSpPr>
            <p:cNvPr id="7" name="TextBox 6"/>
            <p:cNvSpPr txBox="1"/>
            <p:nvPr/>
          </p:nvSpPr>
          <p:spPr>
            <a:xfrm>
              <a:off x="6248400" y="2438400"/>
              <a:ext cx="2387705" cy="400110"/>
            </a:xfrm>
            <a:prstGeom prst="rect">
              <a:avLst/>
            </a:prstGeom>
            <a:noFill/>
          </p:spPr>
          <p:txBody>
            <a:bodyPr wrap="none" rtlCol="0">
              <a:spAutoFit/>
            </a:bodyPr>
            <a:lstStyle/>
            <a:p>
              <a:r>
                <a:rPr lang="en-IN" sz="2000" b="1" dirty="0" smtClean="0">
                  <a:solidFill>
                    <a:srgbClr val="00B050"/>
                  </a:solidFill>
                </a:rPr>
                <a:t>Asymptotic Notation</a:t>
              </a:r>
              <a:endParaRPr lang="en-US" sz="2000" b="1" dirty="0">
                <a:solidFill>
                  <a:srgbClr val="00B050"/>
                </a:solidFill>
              </a:endParaRPr>
            </a:p>
          </p:txBody>
        </p:sp>
        <p:cxnSp>
          <p:nvCxnSpPr>
            <p:cNvPr id="9" name="Straight Arrow Connector 8"/>
            <p:cNvCxnSpPr>
              <a:stCxn id="4" idx="2"/>
              <a:endCxn id="5" idx="0"/>
            </p:cNvCxnSpPr>
            <p:nvPr/>
          </p:nvCxnSpPr>
          <p:spPr>
            <a:xfrm rot="5400000">
              <a:off x="3045306" y="996971"/>
              <a:ext cx="681335" cy="26587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2"/>
              <a:endCxn id="6" idx="0"/>
            </p:cNvCxnSpPr>
            <p:nvPr/>
          </p:nvCxnSpPr>
          <p:spPr>
            <a:xfrm rot="5400000">
              <a:off x="3946305" y="2736170"/>
              <a:ext cx="1519535" cy="18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a:endCxn id="7" idx="0"/>
            </p:cNvCxnSpPr>
            <p:nvPr/>
          </p:nvCxnSpPr>
          <p:spPr>
            <a:xfrm rot="16200000" flipH="1">
              <a:off x="5852426" y="848572"/>
              <a:ext cx="452735" cy="27269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5" name="Rectangle 4"/>
          <p:cNvSpPr/>
          <p:nvPr/>
        </p:nvSpPr>
        <p:spPr>
          <a:xfrm>
            <a:off x="685800" y="914400"/>
            <a:ext cx="8001000" cy="3693319"/>
          </a:xfrm>
          <a:prstGeom prst="rect">
            <a:avLst/>
          </a:prstGeom>
        </p:spPr>
        <p:txBody>
          <a:bodyPr wrap="square">
            <a:spAutoFit/>
          </a:bodyPr>
          <a:lstStyle/>
          <a:p>
            <a:r>
              <a:rPr lang="en-US" dirty="0" smtClean="0"/>
              <a:t>There are two kinds of efficiency: time efficiency and space efficiency.</a:t>
            </a:r>
          </a:p>
          <a:p>
            <a:endParaRPr lang="en-US" dirty="0" smtClean="0"/>
          </a:p>
          <a:p>
            <a:r>
              <a:rPr lang="en-US" dirty="0" smtClean="0"/>
              <a:t> </a:t>
            </a:r>
            <a:r>
              <a:rPr lang="en-US" b="1" i="1" dirty="0" smtClean="0">
                <a:solidFill>
                  <a:srgbClr val="0070C0"/>
                </a:solidFill>
              </a:rPr>
              <a:t>Time efficiency, also called time complexity,</a:t>
            </a:r>
          </a:p>
          <a:p>
            <a:r>
              <a:rPr lang="en-US" dirty="0" smtClean="0"/>
              <a:t>	indicates how fast an algorithm runs.</a:t>
            </a:r>
          </a:p>
          <a:p>
            <a:endParaRPr lang="en-US" dirty="0" smtClean="0"/>
          </a:p>
          <a:p>
            <a:r>
              <a:rPr lang="en-US" dirty="0" smtClean="0">
                <a:solidFill>
                  <a:srgbClr val="0070C0"/>
                </a:solidFill>
              </a:rPr>
              <a:t> </a:t>
            </a:r>
            <a:r>
              <a:rPr lang="en-US" b="1" i="1" dirty="0" smtClean="0">
                <a:solidFill>
                  <a:srgbClr val="0070C0"/>
                </a:solidFill>
              </a:rPr>
              <a:t>Space efficiency, also called space complexity,</a:t>
            </a:r>
          </a:p>
          <a:p>
            <a:r>
              <a:rPr lang="en-US" b="1" i="1" dirty="0" smtClean="0"/>
              <a:t>	</a:t>
            </a:r>
            <a:r>
              <a:rPr lang="en-US" i="1" dirty="0" smtClean="0"/>
              <a:t>refers to the amount of memory units required by the algorithm</a:t>
            </a:r>
          </a:p>
          <a:p>
            <a:r>
              <a:rPr lang="en-US" b="1" i="1" dirty="0" smtClean="0"/>
              <a:t>	</a:t>
            </a:r>
            <a:r>
              <a:rPr lang="en-US" i="1" u="sng" dirty="0" smtClean="0"/>
              <a:t>in addition </a:t>
            </a:r>
            <a:r>
              <a:rPr lang="en-US" u="sng" dirty="0" smtClean="0"/>
              <a:t>to the space needed for its input and output</a:t>
            </a:r>
            <a:r>
              <a:rPr lang="en-US" dirty="0" smtClean="0"/>
              <a:t>.</a:t>
            </a:r>
          </a:p>
          <a:p>
            <a:endParaRPr lang="en-US" dirty="0" smtClean="0"/>
          </a:p>
          <a:p>
            <a:r>
              <a:rPr lang="en-US" dirty="0" smtClean="0"/>
              <a:t> In the early days of electronic computing, both resources—time and space—were at a premium.</a:t>
            </a:r>
          </a:p>
          <a:p>
            <a:endParaRPr lang="en-US" dirty="0" smtClean="0"/>
          </a:p>
          <a:p>
            <a:endParaRPr lang="en-US" dirty="0"/>
          </a:p>
        </p:txBody>
      </p:sp>
      <p:sp>
        <p:nvSpPr>
          <p:cNvPr id="7" name="Rectangle 6"/>
          <p:cNvSpPr/>
          <p:nvPr/>
        </p:nvSpPr>
        <p:spPr>
          <a:xfrm>
            <a:off x="0" y="0"/>
            <a:ext cx="9144000" cy="533400"/>
          </a:xfrm>
          <a:prstGeom prst="rect">
            <a:avLst/>
          </a:prstGeom>
          <a:solidFill>
            <a:srgbClr val="92D05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 ANALYSIS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8" name="Rectangle 7"/>
          <p:cNvSpPr/>
          <p:nvPr/>
        </p:nvSpPr>
        <p:spPr>
          <a:xfrm>
            <a:off x="838200" y="4419600"/>
            <a:ext cx="7772400" cy="1477328"/>
          </a:xfrm>
          <a:prstGeom prst="rect">
            <a:avLst/>
          </a:prstGeom>
        </p:spPr>
        <p:txBody>
          <a:bodyPr wrap="square">
            <a:spAutoFit/>
          </a:bodyPr>
          <a:lstStyle/>
          <a:p>
            <a:r>
              <a:rPr lang="en-US" dirty="0" smtClean="0">
                <a:solidFill>
                  <a:srgbClr val="C00000"/>
                </a:solidFill>
              </a:rPr>
              <a:t>Now the amount of extra space required by an algorithm is typically not of as much concern, </a:t>
            </a:r>
          </a:p>
          <a:p>
            <a:endParaRPr lang="en-US" dirty="0" smtClean="0">
              <a:solidFill>
                <a:srgbClr val="C00000"/>
              </a:solidFill>
            </a:endParaRPr>
          </a:p>
          <a:p>
            <a:r>
              <a:rPr lang="en-US" dirty="0" smtClean="0">
                <a:solidFill>
                  <a:srgbClr val="C00000"/>
                </a:solidFill>
              </a:rPr>
              <a:t>with the caveat that there is still, of course, a difference between the fast main memory, the slower secondary memory, and the cache.</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grpSp>
        <p:nvGrpSpPr>
          <p:cNvPr id="6" name="Group 5"/>
          <p:cNvGrpSpPr/>
          <p:nvPr/>
        </p:nvGrpSpPr>
        <p:grpSpPr>
          <a:xfrm>
            <a:off x="838200" y="533400"/>
            <a:ext cx="7007689" cy="2000310"/>
            <a:chOff x="838200" y="1524000"/>
            <a:chExt cx="7007689" cy="2000310"/>
          </a:xfrm>
        </p:grpSpPr>
        <p:sp>
          <p:nvSpPr>
            <p:cNvPr id="7" name="TextBox 6"/>
            <p:cNvSpPr txBox="1"/>
            <p:nvPr/>
          </p:nvSpPr>
          <p:spPr>
            <a:xfrm>
              <a:off x="3200400" y="1524000"/>
              <a:ext cx="3405035" cy="461665"/>
            </a:xfrm>
            <a:prstGeom prst="rect">
              <a:avLst/>
            </a:prstGeom>
            <a:noFill/>
          </p:spPr>
          <p:txBody>
            <a:bodyPr wrap="none" rtlCol="0">
              <a:spAutoFit/>
            </a:bodyPr>
            <a:lstStyle/>
            <a:p>
              <a:r>
                <a:rPr lang="en-IN" sz="2400" b="1" dirty="0" smtClean="0">
                  <a:solidFill>
                    <a:srgbClr val="002060"/>
                  </a:solidFill>
                </a:rPr>
                <a:t>Efficiencies of Algorithm</a:t>
              </a:r>
            </a:p>
          </p:txBody>
        </p:sp>
        <p:sp>
          <p:nvSpPr>
            <p:cNvPr id="8" name="TextBox 7"/>
            <p:cNvSpPr txBox="1"/>
            <p:nvPr/>
          </p:nvSpPr>
          <p:spPr>
            <a:xfrm>
              <a:off x="838200" y="2667000"/>
              <a:ext cx="1199687" cy="400110"/>
            </a:xfrm>
            <a:prstGeom prst="rect">
              <a:avLst/>
            </a:prstGeom>
            <a:noFill/>
          </p:spPr>
          <p:txBody>
            <a:bodyPr wrap="none" rtlCol="0">
              <a:spAutoFit/>
            </a:bodyPr>
            <a:lstStyle/>
            <a:p>
              <a:r>
                <a:rPr lang="en-IN" sz="2000" b="1" dirty="0" smtClean="0">
                  <a:solidFill>
                    <a:srgbClr val="FF0000"/>
                  </a:solidFill>
                </a:rPr>
                <a:t>Best Case</a:t>
              </a:r>
            </a:p>
          </p:txBody>
        </p:sp>
        <p:sp>
          <p:nvSpPr>
            <p:cNvPr id="9" name="TextBox 8"/>
            <p:cNvSpPr txBox="1"/>
            <p:nvPr/>
          </p:nvSpPr>
          <p:spPr>
            <a:xfrm>
              <a:off x="4191000" y="3124200"/>
              <a:ext cx="1374094" cy="400110"/>
            </a:xfrm>
            <a:prstGeom prst="rect">
              <a:avLst/>
            </a:prstGeom>
            <a:noFill/>
          </p:spPr>
          <p:txBody>
            <a:bodyPr wrap="none" rtlCol="0">
              <a:spAutoFit/>
            </a:bodyPr>
            <a:lstStyle/>
            <a:p>
              <a:r>
                <a:rPr lang="en-IN" sz="2000" b="1" dirty="0" smtClean="0">
                  <a:solidFill>
                    <a:srgbClr val="7030A0"/>
                  </a:solidFill>
                </a:rPr>
                <a:t>Worst Case</a:t>
              </a:r>
              <a:endParaRPr lang="en-US" sz="2000" b="1" dirty="0">
                <a:solidFill>
                  <a:srgbClr val="7030A0"/>
                </a:solidFill>
              </a:endParaRPr>
            </a:p>
          </p:txBody>
        </p:sp>
        <p:sp>
          <p:nvSpPr>
            <p:cNvPr id="10" name="TextBox 9"/>
            <p:cNvSpPr txBox="1"/>
            <p:nvPr/>
          </p:nvSpPr>
          <p:spPr>
            <a:xfrm>
              <a:off x="6248400" y="2438400"/>
              <a:ext cx="1597489" cy="400110"/>
            </a:xfrm>
            <a:prstGeom prst="rect">
              <a:avLst/>
            </a:prstGeom>
            <a:noFill/>
          </p:spPr>
          <p:txBody>
            <a:bodyPr wrap="none" rtlCol="0">
              <a:spAutoFit/>
            </a:bodyPr>
            <a:lstStyle/>
            <a:p>
              <a:r>
                <a:rPr lang="en-IN" sz="2000" b="1" dirty="0" smtClean="0">
                  <a:solidFill>
                    <a:srgbClr val="00B050"/>
                  </a:solidFill>
                </a:rPr>
                <a:t>Average Case</a:t>
              </a:r>
              <a:endParaRPr lang="en-US" sz="2000" b="1" dirty="0">
                <a:solidFill>
                  <a:srgbClr val="00B050"/>
                </a:solidFill>
              </a:endParaRPr>
            </a:p>
          </p:txBody>
        </p:sp>
        <p:cxnSp>
          <p:nvCxnSpPr>
            <p:cNvPr id="11" name="Straight Arrow Connector 10"/>
            <p:cNvCxnSpPr>
              <a:stCxn id="7" idx="2"/>
              <a:endCxn id="8" idx="0"/>
            </p:cNvCxnSpPr>
            <p:nvPr/>
          </p:nvCxnSpPr>
          <p:spPr>
            <a:xfrm rot="5400000">
              <a:off x="2829814" y="593895"/>
              <a:ext cx="681335" cy="34648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2"/>
              <a:endCxn id="9" idx="0"/>
            </p:cNvCxnSpPr>
            <p:nvPr/>
          </p:nvCxnSpPr>
          <p:spPr>
            <a:xfrm rot="5400000">
              <a:off x="4321216" y="2542497"/>
              <a:ext cx="1138535" cy="248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2"/>
              <a:endCxn id="10" idx="0"/>
            </p:cNvCxnSpPr>
            <p:nvPr/>
          </p:nvCxnSpPr>
          <p:spPr>
            <a:xfrm rot="16200000" flipH="1">
              <a:off x="5748664" y="1139918"/>
              <a:ext cx="452735" cy="21442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2286000" y="3124200"/>
            <a:ext cx="5109604" cy="1938992"/>
          </a:xfrm>
          <a:prstGeom prst="rect">
            <a:avLst/>
          </a:prstGeom>
          <a:noFill/>
        </p:spPr>
        <p:txBody>
          <a:bodyPr wrap="none" rtlCol="0">
            <a:spAutoFit/>
          </a:bodyPr>
          <a:lstStyle/>
          <a:p>
            <a:r>
              <a:rPr lang="en-IN" sz="2400" b="1" dirty="0" smtClean="0">
                <a:solidFill>
                  <a:srgbClr val="002060"/>
                </a:solidFill>
              </a:rPr>
              <a:t>Let we have 5 nos. (n=5) in a list </a:t>
            </a:r>
          </a:p>
          <a:p>
            <a:endParaRPr lang="en-IN" sz="2400" b="1" dirty="0" smtClean="0">
              <a:solidFill>
                <a:srgbClr val="002060"/>
              </a:solidFill>
            </a:endParaRPr>
          </a:p>
          <a:p>
            <a:pPr algn="ctr"/>
            <a:r>
              <a:rPr lang="en-IN" sz="2400" b="1" dirty="0" smtClean="0">
                <a:solidFill>
                  <a:srgbClr val="FF0000"/>
                </a:solidFill>
              </a:rPr>
              <a:t>25</a:t>
            </a:r>
            <a:r>
              <a:rPr lang="en-IN" sz="2400" b="1" dirty="0" smtClean="0">
                <a:solidFill>
                  <a:srgbClr val="002060"/>
                </a:solidFill>
              </a:rPr>
              <a:t>,</a:t>
            </a:r>
            <a:r>
              <a:rPr lang="en-IN" sz="2400" b="1" dirty="0" smtClean="0">
                <a:solidFill>
                  <a:srgbClr val="00B050"/>
                </a:solidFill>
              </a:rPr>
              <a:t> 31</a:t>
            </a:r>
            <a:r>
              <a:rPr lang="en-IN" sz="2400" b="1" dirty="0" smtClean="0">
                <a:solidFill>
                  <a:srgbClr val="002060"/>
                </a:solidFill>
              </a:rPr>
              <a:t>, </a:t>
            </a:r>
            <a:r>
              <a:rPr lang="en-IN" sz="2400" b="1" dirty="0" smtClean="0">
                <a:solidFill>
                  <a:srgbClr val="0070C0"/>
                </a:solidFill>
              </a:rPr>
              <a:t>24</a:t>
            </a:r>
            <a:r>
              <a:rPr lang="en-IN" sz="2400" b="1" dirty="0" smtClean="0">
                <a:solidFill>
                  <a:srgbClr val="002060"/>
                </a:solidFill>
              </a:rPr>
              <a:t>, </a:t>
            </a:r>
            <a:r>
              <a:rPr lang="en-IN" sz="2400" b="1" dirty="0" smtClean="0">
                <a:solidFill>
                  <a:schemeClr val="accent6">
                    <a:lumMod val="75000"/>
                  </a:schemeClr>
                </a:solidFill>
              </a:rPr>
              <a:t>71</a:t>
            </a:r>
            <a:r>
              <a:rPr lang="en-IN" sz="2400" b="1" dirty="0" smtClean="0">
                <a:solidFill>
                  <a:srgbClr val="002060"/>
                </a:solidFill>
              </a:rPr>
              <a:t>, </a:t>
            </a:r>
            <a:r>
              <a:rPr lang="en-IN" sz="2400" b="1" dirty="0" smtClean="0">
                <a:solidFill>
                  <a:srgbClr val="7030A0"/>
                </a:solidFill>
              </a:rPr>
              <a:t>105</a:t>
            </a:r>
          </a:p>
          <a:p>
            <a:endParaRPr lang="en-IN" sz="2400" b="1" dirty="0" smtClean="0">
              <a:solidFill>
                <a:srgbClr val="002060"/>
              </a:solidFill>
            </a:endParaRPr>
          </a:p>
          <a:p>
            <a:r>
              <a:rPr lang="en-IN" sz="2400" b="1" dirty="0" smtClean="0">
                <a:solidFill>
                  <a:srgbClr val="002060"/>
                </a:solidFill>
              </a:rPr>
              <a:t>We have to find any element in the list</a:t>
            </a:r>
            <a:endParaRPr lang="en-US" sz="2400" b="1" dirty="0">
              <a:solidFill>
                <a:srgbClr val="00206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4" name="TextBox 3"/>
          <p:cNvSpPr txBox="1"/>
          <p:nvPr/>
        </p:nvSpPr>
        <p:spPr>
          <a:xfrm>
            <a:off x="3352800" y="990600"/>
            <a:ext cx="2518062" cy="461665"/>
          </a:xfrm>
          <a:prstGeom prst="rect">
            <a:avLst/>
          </a:prstGeom>
          <a:noFill/>
        </p:spPr>
        <p:txBody>
          <a:bodyPr wrap="none" rtlCol="0">
            <a:spAutoFit/>
          </a:bodyPr>
          <a:lstStyle/>
          <a:p>
            <a:r>
              <a:rPr lang="en-IN" sz="2400" b="1" dirty="0" smtClean="0">
                <a:solidFill>
                  <a:srgbClr val="C00000"/>
                </a:solidFill>
              </a:rPr>
              <a:t>Best Case Analysis</a:t>
            </a:r>
            <a:endParaRPr lang="en-US" sz="2400" b="1" dirty="0">
              <a:solidFill>
                <a:srgbClr val="C00000"/>
              </a:solidFill>
            </a:endParaRPr>
          </a:p>
        </p:txBody>
      </p:sp>
      <p:sp>
        <p:nvSpPr>
          <p:cNvPr id="5" name="TextBox 4"/>
          <p:cNvSpPr txBox="1"/>
          <p:nvPr/>
        </p:nvSpPr>
        <p:spPr>
          <a:xfrm>
            <a:off x="609600" y="2057400"/>
            <a:ext cx="8153400" cy="3170099"/>
          </a:xfrm>
          <a:prstGeom prst="rect">
            <a:avLst/>
          </a:prstGeom>
          <a:noFill/>
        </p:spPr>
        <p:txBody>
          <a:bodyPr wrap="square" rtlCol="0">
            <a:spAutoFit/>
          </a:bodyPr>
          <a:lstStyle/>
          <a:p>
            <a:r>
              <a:rPr lang="en-IN" sz="2000" b="1" dirty="0" smtClean="0">
                <a:solidFill>
                  <a:srgbClr val="002060"/>
                </a:solidFill>
              </a:rPr>
              <a:t>Let we have to find 25 in List = [ 25, 31, 42, 71, 105 ]</a:t>
            </a:r>
          </a:p>
          <a:p>
            <a:endParaRPr lang="en-IN" sz="2000" b="1" dirty="0" smtClean="0">
              <a:solidFill>
                <a:srgbClr val="002060"/>
              </a:solidFill>
            </a:endParaRPr>
          </a:p>
          <a:p>
            <a:r>
              <a:rPr lang="en-IN" sz="2000" b="1" dirty="0" smtClean="0">
                <a:solidFill>
                  <a:srgbClr val="002060"/>
                </a:solidFill>
              </a:rPr>
              <a:t>Key = 25</a:t>
            </a:r>
          </a:p>
          <a:p>
            <a:endParaRPr lang="en-IN" sz="2000" b="1" dirty="0" smtClean="0">
              <a:solidFill>
                <a:srgbClr val="002060"/>
              </a:solidFill>
            </a:endParaRPr>
          </a:p>
          <a:p>
            <a:r>
              <a:rPr lang="en-IN" sz="2000" b="1" dirty="0" smtClean="0">
                <a:solidFill>
                  <a:srgbClr val="002060"/>
                </a:solidFill>
              </a:rPr>
              <a:t>25 is present at the first position</a:t>
            </a:r>
          </a:p>
          <a:p>
            <a:endParaRPr lang="en-IN" sz="2000" b="1" dirty="0" smtClean="0">
              <a:solidFill>
                <a:srgbClr val="002060"/>
              </a:solidFill>
            </a:endParaRPr>
          </a:p>
          <a:p>
            <a:r>
              <a:rPr lang="en-IN" sz="2000" b="1" dirty="0" smtClean="0">
                <a:solidFill>
                  <a:srgbClr val="002060"/>
                </a:solidFill>
              </a:rPr>
              <a:t>Since only single comparison is made to search the element so we say that it is best case efficiency</a:t>
            </a:r>
          </a:p>
          <a:p>
            <a:endParaRPr lang="en-IN" sz="2000" b="1" dirty="0" smtClean="0">
              <a:solidFill>
                <a:srgbClr val="002060"/>
              </a:solidFill>
            </a:endParaRPr>
          </a:p>
          <a:p>
            <a:endParaRPr lang="en-US" sz="2000" b="1" dirty="0">
              <a:solidFill>
                <a:srgbClr val="002060"/>
              </a:solidFill>
            </a:endParaRPr>
          </a:p>
        </p:txBody>
      </p:sp>
      <p:sp>
        <p:nvSpPr>
          <p:cNvPr id="6" name="TextBox 5"/>
          <p:cNvSpPr txBox="1"/>
          <p:nvPr/>
        </p:nvSpPr>
        <p:spPr>
          <a:xfrm>
            <a:off x="3581400" y="5181600"/>
            <a:ext cx="1797800" cy="523220"/>
          </a:xfrm>
          <a:prstGeom prst="rect">
            <a:avLst/>
          </a:prstGeom>
          <a:noFill/>
        </p:spPr>
        <p:txBody>
          <a:bodyPr wrap="none" rtlCol="0">
            <a:spAutoFit/>
          </a:bodyPr>
          <a:lstStyle/>
          <a:p>
            <a:r>
              <a:rPr lang="en-IN" sz="2800" b="1" dirty="0" err="1" smtClean="0">
                <a:solidFill>
                  <a:srgbClr val="FF0000"/>
                </a:solidFill>
              </a:rPr>
              <a:t>C</a:t>
            </a:r>
            <a:r>
              <a:rPr lang="en-IN" sz="2800" b="1" baseline="-25000" dirty="0" err="1" smtClean="0">
                <a:solidFill>
                  <a:srgbClr val="FF0000"/>
                </a:solidFill>
              </a:rPr>
              <a:t>best</a:t>
            </a:r>
            <a:r>
              <a:rPr lang="en-IN" sz="2800" b="1" baseline="-25000" dirty="0" smtClean="0">
                <a:solidFill>
                  <a:srgbClr val="FF0000"/>
                </a:solidFill>
              </a:rPr>
              <a:t> </a:t>
            </a:r>
            <a:r>
              <a:rPr lang="en-IN" sz="2800" b="1" dirty="0" smtClean="0">
                <a:solidFill>
                  <a:srgbClr val="FF0000"/>
                </a:solidFill>
              </a:rPr>
              <a:t>(n) = 1</a:t>
            </a:r>
            <a:endParaRPr lang="en-US" sz="2800" b="1" baseline="-25000"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4" name="TextBox 3"/>
          <p:cNvSpPr txBox="1"/>
          <p:nvPr/>
        </p:nvSpPr>
        <p:spPr>
          <a:xfrm>
            <a:off x="3352800" y="381000"/>
            <a:ext cx="2726645" cy="461665"/>
          </a:xfrm>
          <a:prstGeom prst="rect">
            <a:avLst/>
          </a:prstGeom>
          <a:noFill/>
        </p:spPr>
        <p:txBody>
          <a:bodyPr wrap="none" rtlCol="0">
            <a:spAutoFit/>
          </a:bodyPr>
          <a:lstStyle/>
          <a:p>
            <a:pPr algn="ctr"/>
            <a:r>
              <a:rPr lang="en-IN" sz="2400" b="1" dirty="0" smtClean="0">
                <a:solidFill>
                  <a:srgbClr val="C00000"/>
                </a:solidFill>
              </a:rPr>
              <a:t>Worst Case Analysis</a:t>
            </a:r>
          </a:p>
        </p:txBody>
      </p:sp>
      <p:sp>
        <p:nvSpPr>
          <p:cNvPr id="5" name="TextBox 4"/>
          <p:cNvSpPr txBox="1"/>
          <p:nvPr/>
        </p:nvSpPr>
        <p:spPr>
          <a:xfrm>
            <a:off x="609600" y="825579"/>
            <a:ext cx="8153400" cy="5970865"/>
          </a:xfrm>
          <a:prstGeom prst="rect">
            <a:avLst/>
          </a:prstGeom>
          <a:noFill/>
        </p:spPr>
        <p:txBody>
          <a:bodyPr wrap="square" rtlCol="0">
            <a:spAutoFit/>
          </a:bodyPr>
          <a:lstStyle/>
          <a:p>
            <a:r>
              <a:rPr lang="en-IN" sz="2000" b="1" dirty="0" smtClean="0">
                <a:solidFill>
                  <a:srgbClr val="002060"/>
                </a:solidFill>
              </a:rPr>
              <a:t>If we want to search the element which is present at the last of the list then such cases are called the Worst Case Analysis</a:t>
            </a:r>
          </a:p>
          <a:p>
            <a:endParaRPr lang="en-IN" sz="2000" b="1" dirty="0" smtClean="0">
              <a:solidFill>
                <a:srgbClr val="002060"/>
              </a:solidFill>
            </a:endParaRPr>
          </a:p>
          <a:p>
            <a:r>
              <a:rPr lang="en-IN" sz="2000" b="1" dirty="0" smtClean="0">
                <a:solidFill>
                  <a:schemeClr val="accent5">
                    <a:lumMod val="75000"/>
                  </a:schemeClr>
                </a:solidFill>
              </a:rPr>
              <a:t>CASE 1: </a:t>
            </a:r>
            <a:r>
              <a:rPr lang="en-IN" sz="2000" b="1" dirty="0" smtClean="0">
                <a:solidFill>
                  <a:srgbClr val="00B050"/>
                </a:solidFill>
              </a:rPr>
              <a:t>Key present in the List</a:t>
            </a:r>
          </a:p>
          <a:p>
            <a:endParaRPr lang="en-IN" sz="2000" b="1" dirty="0" smtClean="0">
              <a:solidFill>
                <a:srgbClr val="002060"/>
              </a:solidFill>
            </a:endParaRPr>
          </a:p>
          <a:p>
            <a:r>
              <a:rPr lang="en-IN" sz="2000" b="1" dirty="0" smtClean="0">
                <a:solidFill>
                  <a:srgbClr val="002060"/>
                </a:solidFill>
              </a:rPr>
              <a:t>Let we have to find 105 in the list L = { 25, 31, 42, 71, 105}</a:t>
            </a:r>
          </a:p>
          <a:p>
            <a:r>
              <a:rPr lang="en-IN" sz="2000" b="1" dirty="0" smtClean="0">
                <a:solidFill>
                  <a:srgbClr val="002060"/>
                </a:solidFill>
              </a:rPr>
              <a:t>Key = 105 </a:t>
            </a:r>
          </a:p>
          <a:p>
            <a:r>
              <a:rPr lang="en-IN" sz="2000" b="1" dirty="0" smtClean="0">
                <a:solidFill>
                  <a:srgbClr val="002060"/>
                </a:solidFill>
              </a:rPr>
              <a:t>Therefore we have to make 5 (n=5) comparisons to search element</a:t>
            </a:r>
          </a:p>
          <a:p>
            <a:pPr algn="ctr"/>
            <a:r>
              <a:rPr lang="en-IN" sz="2400" b="1" dirty="0" err="1" smtClean="0">
                <a:solidFill>
                  <a:srgbClr val="FF0000"/>
                </a:solidFill>
              </a:rPr>
              <a:t>C</a:t>
            </a:r>
            <a:r>
              <a:rPr lang="en-IN" sz="2400" b="1" baseline="-25000" dirty="0" err="1" smtClean="0">
                <a:solidFill>
                  <a:srgbClr val="FF0000"/>
                </a:solidFill>
              </a:rPr>
              <a:t>worst</a:t>
            </a:r>
            <a:r>
              <a:rPr lang="en-IN" sz="2400" b="1" dirty="0" smtClean="0">
                <a:solidFill>
                  <a:srgbClr val="FF0000"/>
                </a:solidFill>
              </a:rPr>
              <a:t> (n) = n</a:t>
            </a:r>
          </a:p>
          <a:p>
            <a:pPr algn="ctr"/>
            <a:endParaRPr lang="en-IN" b="1" dirty="0" smtClean="0">
              <a:solidFill>
                <a:srgbClr val="00B050"/>
              </a:solidFill>
            </a:endParaRPr>
          </a:p>
          <a:p>
            <a:r>
              <a:rPr lang="en-IN" sz="2000" b="1" dirty="0" smtClean="0">
                <a:solidFill>
                  <a:schemeClr val="accent5">
                    <a:lumMod val="75000"/>
                  </a:schemeClr>
                </a:solidFill>
              </a:rPr>
              <a:t>CASE 2: </a:t>
            </a:r>
            <a:r>
              <a:rPr lang="en-IN" sz="2000" b="1" dirty="0" smtClean="0">
                <a:solidFill>
                  <a:srgbClr val="00B050"/>
                </a:solidFill>
              </a:rPr>
              <a:t>Key not present in the List</a:t>
            </a:r>
          </a:p>
          <a:p>
            <a:endParaRPr lang="en-IN" sz="2000" b="1" dirty="0" smtClean="0">
              <a:solidFill>
                <a:srgbClr val="002060"/>
              </a:solidFill>
            </a:endParaRPr>
          </a:p>
          <a:p>
            <a:r>
              <a:rPr lang="en-IN" sz="2000" b="1" dirty="0" smtClean="0">
                <a:solidFill>
                  <a:srgbClr val="002060"/>
                </a:solidFill>
              </a:rPr>
              <a:t>If we have to find 110</a:t>
            </a:r>
          </a:p>
          <a:p>
            <a:r>
              <a:rPr lang="en-IN" sz="2000" b="1" dirty="0" smtClean="0">
                <a:solidFill>
                  <a:srgbClr val="002060"/>
                </a:solidFill>
              </a:rPr>
              <a:t>Key = 110</a:t>
            </a:r>
          </a:p>
          <a:p>
            <a:r>
              <a:rPr lang="en-IN" sz="2000" b="1" dirty="0" smtClean="0">
                <a:solidFill>
                  <a:srgbClr val="002060"/>
                </a:solidFill>
              </a:rPr>
              <a:t>Since the element is not in the List even then we have to make 5 9 n=5) comparisons </a:t>
            </a:r>
          </a:p>
          <a:p>
            <a:pPr algn="ctr"/>
            <a:r>
              <a:rPr lang="en-IN" sz="2400" b="1" dirty="0" err="1" smtClean="0">
                <a:solidFill>
                  <a:srgbClr val="FF0000"/>
                </a:solidFill>
              </a:rPr>
              <a:t>C</a:t>
            </a:r>
            <a:r>
              <a:rPr lang="en-IN" sz="2400" b="1" baseline="-25000" dirty="0" err="1" smtClean="0">
                <a:solidFill>
                  <a:srgbClr val="FF0000"/>
                </a:solidFill>
              </a:rPr>
              <a:t>worst</a:t>
            </a:r>
            <a:r>
              <a:rPr lang="en-IN" sz="2400" b="1" dirty="0" smtClean="0">
                <a:solidFill>
                  <a:srgbClr val="FF0000"/>
                </a:solidFill>
              </a:rPr>
              <a:t>(n) = n</a:t>
            </a:r>
          </a:p>
          <a:p>
            <a:pPr algn="ctr"/>
            <a:endParaRPr lang="en-IN" b="1" dirty="0" smtClean="0"/>
          </a:p>
          <a:p>
            <a:pPr algn="ctr"/>
            <a:endParaRPr lang="en-IN" b="1"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4" name="TextBox 3"/>
          <p:cNvSpPr txBox="1"/>
          <p:nvPr/>
        </p:nvSpPr>
        <p:spPr>
          <a:xfrm>
            <a:off x="2971800" y="457200"/>
            <a:ext cx="2991588" cy="461665"/>
          </a:xfrm>
          <a:prstGeom prst="rect">
            <a:avLst/>
          </a:prstGeom>
          <a:noFill/>
        </p:spPr>
        <p:txBody>
          <a:bodyPr wrap="none" rtlCol="0">
            <a:spAutoFit/>
          </a:bodyPr>
          <a:lstStyle/>
          <a:p>
            <a:r>
              <a:rPr lang="en-IN" sz="2400" b="1" dirty="0" smtClean="0">
                <a:solidFill>
                  <a:srgbClr val="C00000"/>
                </a:solidFill>
              </a:rPr>
              <a:t>Average Case Analysis</a:t>
            </a:r>
          </a:p>
        </p:txBody>
      </p:sp>
      <p:sp>
        <p:nvSpPr>
          <p:cNvPr id="5" name="TextBox 4"/>
          <p:cNvSpPr txBox="1"/>
          <p:nvPr/>
        </p:nvSpPr>
        <p:spPr>
          <a:xfrm>
            <a:off x="838200" y="1447800"/>
            <a:ext cx="7620000" cy="3662541"/>
          </a:xfrm>
          <a:prstGeom prst="rect">
            <a:avLst/>
          </a:prstGeom>
          <a:noFill/>
        </p:spPr>
        <p:txBody>
          <a:bodyPr wrap="square" rtlCol="0">
            <a:spAutoFit/>
          </a:bodyPr>
          <a:lstStyle/>
          <a:p>
            <a:r>
              <a:rPr lang="en-IN" sz="2000" b="1" dirty="0" smtClean="0">
                <a:solidFill>
                  <a:srgbClr val="002060"/>
                </a:solidFill>
              </a:rPr>
              <a:t>Let the element is not present at the first or the last position</a:t>
            </a:r>
          </a:p>
          <a:p>
            <a:endParaRPr lang="en-IN" sz="2000" b="1" dirty="0" smtClean="0">
              <a:solidFill>
                <a:srgbClr val="002060"/>
              </a:solidFill>
            </a:endParaRPr>
          </a:p>
          <a:p>
            <a:r>
              <a:rPr lang="en-IN" sz="2000" b="1" dirty="0" smtClean="0">
                <a:solidFill>
                  <a:srgbClr val="002060"/>
                </a:solidFill>
              </a:rPr>
              <a:t>Let it is present somewhere in the middle of the list</a:t>
            </a:r>
          </a:p>
          <a:p>
            <a:endParaRPr lang="en-IN" sz="2000" b="1" dirty="0" smtClean="0">
              <a:solidFill>
                <a:srgbClr val="002060"/>
              </a:solidFill>
            </a:endParaRPr>
          </a:p>
          <a:p>
            <a:r>
              <a:rPr lang="en-IN" sz="2000" b="1" dirty="0" smtClean="0">
                <a:solidFill>
                  <a:srgbClr val="002060"/>
                </a:solidFill>
              </a:rPr>
              <a:t>We know that the probability of a successful search =</a:t>
            </a:r>
          </a:p>
          <a:p>
            <a:endParaRPr lang="en-IN" sz="2000" b="1" dirty="0" smtClean="0"/>
          </a:p>
          <a:p>
            <a:pPr algn="ctr"/>
            <a:r>
              <a:rPr lang="en-IN" sz="2000" b="1" dirty="0" smtClean="0"/>
              <a:t> </a:t>
            </a:r>
            <a:r>
              <a:rPr lang="en-IN" sz="2400" b="1" dirty="0" smtClean="0">
                <a:solidFill>
                  <a:srgbClr val="FF0000"/>
                </a:solidFill>
              </a:rPr>
              <a:t>p where 0 &lt;= p &lt;= 1</a:t>
            </a:r>
            <a:endParaRPr lang="en-IN" sz="2000" b="1" dirty="0" smtClean="0">
              <a:solidFill>
                <a:srgbClr val="FF0000"/>
              </a:solidFill>
            </a:endParaRPr>
          </a:p>
          <a:p>
            <a:endParaRPr lang="en-IN" sz="2000" b="1" dirty="0" smtClean="0"/>
          </a:p>
          <a:p>
            <a:r>
              <a:rPr lang="en-IN" sz="2000" b="1" dirty="0" smtClean="0">
                <a:solidFill>
                  <a:srgbClr val="002060"/>
                </a:solidFill>
              </a:rPr>
              <a:t>And probability of unsuccessful search = </a:t>
            </a:r>
          </a:p>
          <a:p>
            <a:endParaRPr lang="en-IN" sz="2000" b="1" dirty="0" smtClean="0"/>
          </a:p>
          <a:p>
            <a:pPr algn="ctr"/>
            <a:r>
              <a:rPr lang="en-IN" sz="2800" b="1" dirty="0" smtClean="0">
                <a:solidFill>
                  <a:srgbClr val="FF0000"/>
                </a:solidFill>
              </a:rPr>
              <a:t>1 - p</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4" name="TextBox 3"/>
          <p:cNvSpPr txBox="1"/>
          <p:nvPr/>
        </p:nvSpPr>
        <p:spPr>
          <a:xfrm>
            <a:off x="467522" y="762000"/>
            <a:ext cx="8676478" cy="5262979"/>
          </a:xfrm>
          <a:prstGeom prst="rect">
            <a:avLst/>
          </a:prstGeom>
          <a:noFill/>
        </p:spPr>
        <p:txBody>
          <a:bodyPr wrap="none" rtlCol="0">
            <a:spAutoFit/>
          </a:bodyPr>
          <a:lstStyle/>
          <a:p>
            <a:r>
              <a:rPr lang="en-IN" sz="2400" b="1" dirty="0" smtClean="0">
                <a:solidFill>
                  <a:srgbClr val="002060"/>
                </a:solidFill>
              </a:rPr>
              <a:t>Let the element we are searching for is present position </a:t>
            </a:r>
            <a:r>
              <a:rPr lang="en-IN" sz="2400" b="1" dirty="0" err="1" smtClean="0">
                <a:solidFill>
                  <a:srgbClr val="002060"/>
                </a:solidFill>
              </a:rPr>
              <a:t>i</a:t>
            </a:r>
            <a:r>
              <a:rPr lang="en-IN" sz="2400" b="1" dirty="0" smtClean="0">
                <a:solidFill>
                  <a:srgbClr val="002060"/>
                </a:solidFill>
              </a:rPr>
              <a:t> in the list</a:t>
            </a:r>
          </a:p>
          <a:p>
            <a:endParaRPr lang="en-IN" sz="2400" b="1" dirty="0" smtClean="0">
              <a:solidFill>
                <a:srgbClr val="002060"/>
              </a:solidFill>
            </a:endParaRPr>
          </a:p>
          <a:p>
            <a:r>
              <a:rPr lang="en-IN" sz="2400" b="1" dirty="0" smtClean="0">
                <a:solidFill>
                  <a:srgbClr val="002060"/>
                </a:solidFill>
              </a:rPr>
              <a:t>Therefore probability of the elements </a:t>
            </a:r>
            <a:r>
              <a:rPr lang="en-IN" sz="2400" b="1" dirty="0" err="1" smtClean="0">
                <a:solidFill>
                  <a:srgbClr val="002060"/>
                </a:solidFill>
              </a:rPr>
              <a:t>tto</a:t>
            </a:r>
            <a:r>
              <a:rPr lang="en-IN" sz="2400" b="1" dirty="0" smtClean="0">
                <a:solidFill>
                  <a:srgbClr val="002060"/>
                </a:solidFill>
              </a:rPr>
              <a:t> be found is given by </a:t>
            </a:r>
            <a:r>
              <a:rPr lang="en-IN" sz="2400" b="1" dirty="0" err="1" smtClean="0">
                <a:solidFill>
                  <a:srgbClr val="002060"/>
                </a:solidFill>
              </a:rPr>
              <a:t>p/n</a:t>
            </a:r>
            <a:endParaRPr lang="en-IN" sz="2400" b="1" dirty="0" smtClean="0">
              <a:solidFill>
                <a:srgbClr val="002060"/>
              </a:solidFill>
            </a:endParaRPr>
          </a:p>
          <a:p>
            <a:endParaRPr lang="en-IN" sz="2400" b="1" dirty="0" smtClean="0">
              <a:solidFill>
                <a:srgbClr val="002060"/>
              </a:solidFill>
            </a:endParaRPr>
          </a:p>
          <a:p>
            <a:r>
              <a:rPr lang="en-IN" sz="2400" b="1" dirty="0" smtClean="0">
                <a:solidFill>
                  <a:srgbClr val="002060"/>
                </a:solidFill>
              </a:rPr>
              <a:t>Therefore </a:t>
            </a:r>
            <a:r>
              <a:rPr lang="en-IN" sz="2400" b="1" dirty="0" err="1" smtClean="0">
                <a:solidFill>
                  <a:srgbClr val="002060"/>
                </a:solidFill>
              </a:rPr>
              <a:t>CAvg</a:t>
            </a:r>
            <a:r>
              <a:rPr lang="en-IN" sz="2400" b="1" dirty="0" smtClean="0">
                <a:solidFill>
                  <a:srgbClr val="002060"/>
                </a:solidFill>
              </a:rPr>
              <a:t>(n) = </a:t>
            </a:r>
          </a:p>
          <a:p>
            <a:r>
              <a:rPr lang="en-IN" sz="2400" b="1" dirty="0" smtClean="0">
                <a:solidFill>
                  <a:srgbClr val="002060"/>
                </a:solidFill>
              </a:rPr>
              <a:t>= [1*p/n+ 2*p/n+...+</a:t>
            </a:r>
            <a:r>
              <a:rPr lang="en-IN" sz="2400" b="1" dirty="0" err="1" smtClean="0">
                <a:solidFill>
                  <a:srgbClr val="002060"/>
                </a:solidFill>
              </a:rPr>
              <a:t>i</a:t>
            </a:r>
            <a:r>
              <a:rPr lang="en-IN" sz="2400" b="1" dirty="0" smtClean="0">
                <a:solidFill>
                  <a:srgbClr val="002060"/>
                </a:solidFill>
              </a:rPr>
              <a:t>*p/n+]+n(1-p)</a:t>
            </a:r>
          </a:p>
          <a:p>
            <a:endParaRPr lang="en-IN" sz="2400" b="1" dirty="0" smtClean="0">
              <a:solidFill>
                <a:srgbClr val="002060"/>
              </a:solidFill>
            </a:endParaRPr>
          </a:p>
          <a:p>
            <a:r>
              <a:rPr lang="en-IN" sz="2400" b="1" dirty="0" smtClean="0">
                <a:solidFill>
                  <a:srgbClr val="002060"/>
                </a:solidFill>
              </a:rPr>
              <a:t>=p/n[1+2+3+...+</a:t>
            </a:r>
            <a:r>
              <a:rPr lang="en-IN" sz="2400" b="1" dirty="0" err="1" smtClean="0">
                <a:solidFill>
                  <a:srgbClr val="002060"/>
                </a:solidFill>
              </a:rPr>
              <a:t>i</a:t>
            </a:r>
            <a:r>
              <a:rPr lang="en-IN" sz="2400" b="1" dirty="0" smtClean="0">
                <a:solidFill>
                  <a:srgbClr val="002060"/>
                </a:solidFill>
              </a:rPr>
              <a:t>+...+n] + n(1-p)</a:t>
            </a:r>
          </a:p>
          <a:p>
            <a:r>
              <a:rPr lang="en-IN" sz="2400" b="1" dirty="0" smtClean="0">
                <a:solidFill>
                  <a:srgbClr val="002060"/>
                </a:solidFill>
              </a:rPr>
              <a:t>=p/n[n*(n+1)/2] + n(1-p)</a:t>
            </a:r>
          </a:p>
          <a:p>
            <a:r>
              <a:rPr lang="en-IN" sz="2400" b="1" dirty="0" smtClean="0">
                <a:solidFill>
                  <a:srgbClr val="002060"/>
                </a:solidFill>
              </a:rPr>
              <a:t>=p[(n+1)/2]  + n(1-p)</a:t>
            </a:r>
          </a:p>
          <a:p>
            <a:endParaRPr lang="en-IN" sz="2400" b="1" dirty="0" smtClean="0">
              <a:solidFill>
                <a:srgbClr val="002060"/>
              </a:solidFill>
            </a:endParaRPr>
          </a:p>
          <a:p>
            <a:r>
              <a:rPr lang="en-IN" sz="2400" b="1" dirty="0" err="1" smtClean="0">
                <a:solidFill>
                  <a:srgbClr val="FF0000"/>
                </a:solidFill>
              </a:rPr>
              <a:t>CAvg</a:t>
            </a:r>
            <a:r>
              <a:rPr lang="en-IN" sz="2400" b="1" dirty="0" smtClean="0">
                <a:solidFill>
                  <a:srgbClr val="FF0000"/>
                </a:solidFill>
              </a:rPr>
              <a:t>(n) </a:t>
            </a:r>
            <a:r>
              <a:rPr lang="en-IN" sz="2400" b="1" dirty="0" smtClean="0">
                <a:solidFill>
                  <a:srgbClr val="002060"/>
                </a:solidFill>
              </a:rPr>
              <a:t>= p[(n+1)/2]  + n(1-p)</a:t>
            </a:r>
          </a:p>
          <a:p>
            <a:endParaRPr lang="en-IN" sz="2400" b="1" dirty="0" smtClean="0">
              <a:solidFill>
                <a:srgbClr val="002060"/>
              </a:solidFill>
            </a:endParaRPr>
          </a:p>
          <a:p>
            <a:endParaRPr lang="en-US" sz="2400" b="1" dirty="0">
              <a:solidFill>
                <a:srgbClr val="00206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4" name="TextBox 3"/>
          <p:cNvSpPr txBox="1"/>
          <p:nvPr/>
        </p:nvSpPr>
        <p:spPr>
          <a:xfrm>
            <a:off x="228600" y="152400"/>
            <a:ext cx="8917634" cy="5940088"/>
          </a:xfrm>
          <a:prstGeom prst="rect">
            <a:avLst/>
          </a:prstGeom>
          <a:noFill/>
        </p:spPr>
        <p:txBody>
          <a:bodyPr wrap="none" rtlCol="0">
            <a:spAutoFit/>
          </a:bodyPr>
          <a:lstStyle/>
          <a:p>
            <a:r>
              <a:rPr lang="en-IN" sz="2000" b="1" dirty="0" smtClean="0">
                <a:solidFill>
                  <a:srgbClr val="FF0000"/>
                </a:solidFill>
              </a:rPr>
              <a:t>Case 1: </a:t>
            </a:r>
            <a:r>
              <a:rPr lang="en-US" sz="2000" b="1" dirty="0" smtClean="0">
                <a:solidFill>
                  <a:srgbClr val="FF0000"/>
                </a:solidFill>
              </a:rPr>
              <a:t>if element is available </a:t>
            </a:r>
          </a:p>
          <a:p>
            <a:endParaRPr lang="en-US" sz="2000" b="1" dirty="0" smtClean="0"/>
          </a:p>
          <a:p>
            <a:r>
              <a:rPr lang="en-IN" sz="2000" b="1" dirty="0" smtClean="0">
                <a:solidFill>
                  <a:srgbClr val="002060"/>
                </a:solidFill>
              </a:rPr>
              <a:t>Therefore p=1 (for successful search)</a:t>
            </a:r>
          </a:p>
          <a:p>
            <a:r>
              <a:rPr lang="en-IN" sz="2000" b="1" dirty="0" smtClean="0">
                <a:solidFill>
                  <a:srgbClr val="002060"/>
                </a:solidFill>
              </a:rPr>
              <a:t>Now substituting p=1 in above equation</a:t>
            </a:r>
          </a:p>
          <a:p>
            <a:r>
              <a:rPr lang="en-IN" sz="2000" b="1" dirty="0" err="1" smtClean="0">
                <a:solidFill>
                  <a:srgbClr val="002060"/>
                </a:solidFill>
              </a:rPr>
              <a:t>C</a:t>
            </a:r>
            <a:r>
              <a:rPr lang="en-IN" sz="2000" b="1" baseline="-25000" dirty="0" err="1" smtClean="0">
                <a:solidFill>
                  <a:srgbClr val="002060"/>
                </a:solidFill>
              </a:rPr>
              <a:t>Avg</a:t>
            </a:r>
            <a:r>
              <a:rPr lang="en-IN" sz="2000" b="1" dirty="0" smtClean="0">
                <a:solidFill>
                  <a:srgbClr val="002060"/>
                </a:solidFill>
              </a:rPr>
              <a:t>(n) = p[(n+1)/2]  + n(1-p)</a:t>
            </a:r>
          </a:p>
          <a:p>
            <a:r>
              <a:rPr lang="en-IN" sz="2000" b="1" dirty="0" smtClean="0">
                <a:solidFill>
                  <a:srgbClr val="002060"/>
                </a:solidFill>
              </a:rPr>
              <a:t>            =  1[(n+1)/2]  + n(1-1)</a:t>
            </a:r>
          </a:p>
          <a:p>
            <a:r>
              <a:rPr lang="en-IN" sz="2000" b="1" dirty="0" smtClean="0">
                <a:solidFill>
                  <a:srgbClr val="002060"/>
                </a:solidFill>
              </a:rPr>
              <a:t>            = (n+1)/2</a:t>
            </a:r>
          </a:p>
          <a:p>
            <a:endParaRPr lang="en-IN" sz="2000" b="1" dirty="0" smtClean="0"/>
          </a:p>
          <a:p>
            <a:r>
              <a:rPr lang="en-IN" sz="2000" b="1" dirty="0" smtClean="0">
                <a:solidFill>
                  <a:srgbClr val="FF0000"/>
                </a:solidFill>
              </a:rPr>
              <a:t>Case 2: if element is unavailable </a:t>
            </a:r>
          </a:p>
          <a:p>
            <a:endParaRPr lang="en-IN" sz="2000" b="1" dirty="0" smtClean="0"/>
          </a:p>
          <a:p>
            <a:r>
              <a:rPr lang="en-IN" sz="2000" b="1" dirty="0" smtClean="0">
                <a:solidFill>
                  <a:srgbClr val="002060"/>
                </a:solidFill>
              </a:rPr>
              <a:t>Therefore p=0 (for unsuccessful search)</a:t>
            </a:r>
          </a:p>
          <a:p>
            <a:r>
              <a:rPr lang="en-IN" sz="2000" b="1" dirty="0" smtClean="0">
                <a:solidFill>
                  <a:srgbClr val="002060"/>
                </a:solidFill>
              </a:rPr>
              <a:t>Now substituting p=0 in above equation </a:t>
            </a:r>
          </a:p>
          <a:p>
            <a:endParaRPr lang="en-IN" sz="2000" b="1" dirty="0" smtClean="0">
              <a:solidFill>
                <a:srgbClr val="002060"/>
              </a:solidFill>
            </a:endParaRPr>
          </a:p>
          <a:p>
            <a:r>
              <a:rPr lang="en-IN" sz="2000" b="1" dirty="0" err="1" smtClean="0">
                <a:solidFill>
                  <a:srgbClr val="002060"/>
                </a:solidFill>
              </a:rPr>
              <a:t>C</a:t>
            </a:r>
            <a:r>
              <a:rPr lang="en-IN" sz="2000" b="1" baseline="-25000" dirty="0" err="1" smtClean="0">
                <a:solidFill>
                  <a:srgbClr val="002060"/>
                </a:solidFill>
              </a:rPr>
              <a:t>Avg</a:t>
            </a:r>
            <a:r>
              <a:rPr lang="en-IN" sz="2000" b="1" dirty="0" smtClean="0">
                <a:solidFill>
                  <a:srgbClr val="002060"/>
                </a:solidFill>
              </a:rPr>
              <a:t>(n) = p[(n+1)/2]  + n(1-p)</a:t>
            </a:r>
          </a:p>
          <a:p>
            <a:r>
              <a:rPr lang="en-IN" sz="2000" b="1" dirty="0" smtClean="0">
                <a:solidFill>
                  <a:srgbClr val="002060"/>
                </a:solidFill>
              </a:rPr>
              <a:t>            =  0[(n+1)/2]  + n(1-0)</a:t>
            </a:r>
          </a:p>
          <a:p>
            <a:r>
              <a:rPr lang="en-IN" sz="2000" b="1" dirty="0" smtClean="0">
                <a:solidFill>
                  <a:srgbClr val="002060"/>
                </a:solidFill>
              </a:rPr>
              <a:t>            = 0+n</a:t>
            </a:r>
          </a:p>
          <a:p>
            <a:r>
              <a:rPr lang="en-IN" sz="2000" b="1" dirty="0" smtClean="0">
                <a:solidFill>
                  <a:srgbClr val="002060"/>
                </a:solidFill>
              </a:rPr>
              <a:t>            =n</a:t>
            </a:r>
          </a:p>
          <a:p>
            <a:endParaRPr lang="en-IN" sz="2000" b="1" dirty="0" smtClean="0"/>
          </a:p>
          <a:p>
            <a:r>
              <a:rPr lang="en-IN" sz="2000" b="1" dirty="0" smtClean="0"/>
              <a:t>Therefore on average half of the list will be searched to find the element in the list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28" name="Rectangle 27"/>
          <p:cNvSpPr/>
          <p:nvPr/>
        </p:nvSpPr>
        <p:spPr>
          <a:xfrm>
            <a:off x="152400" y="762000"/>
            <a:ext cx="1676400" cy="6858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rPr>
              <a:t>Algorithm </a:t>
            </a:r>
            <a:endParaRPr lang="en-US" b="1" dirty="0">
              <a:solidFill>
                <a:schemeClr val="tx1"/>
              </a:solidFill>
            </a:endParaRPr>
          </a:p>
        </p:txBody>
      </p:sp>
      <p:sp>
        <p:nvSpPr>
          <p:cNvPr id="30" name="TextBox 29"/>
          <p:cNvSpPr txBox="1"/>
          <p:nvPr/>
        </p:nvSpPr>
        <p:spPr>
          <a:xfrm>
            <a:off x="3733800" y="1600200"/>
            <a:ext cx="5101846" cy="369332"/>
          </a:xfrm>
          <a:prstGeom prst="rect">
            <a:avLst/>
          </a:prstGeom>
          <a:noFill/>
        </p:spPr>
        <p:txBody>
          <a:bodyPr wrap="none" rtlCol="0">
            <a:spAutoFit/>
          </a:bodyPr>
          <a:lstStyle/>
          <a:p>
            <a:pPr algn="ctr"/>
            <a:r>
              <a:rPr lang="en-IN" b="1" dirty="0" smtClean="0"/>
              <a:t>in a general language that is </a:t>
            </a:r>
            <a:r>
              <a:rPr lang="en-IN" b="1" dirty="0" smtClean="0">
                <a:solidFill>
                  <a:srgbClr val="0070C0"/>
                </a:solidFill>
              </a:rPr>
              <a:t>easily understandable</a:t>
            </a:r>
            <a:endParaRPr lang="en-US" b="1" dirty="0">
              <a:solidFill>
                <a:srgbClr val="0070C0"/>
              </a:solidFill>
            </a:endParaRPr>
          </a:p>
        </p:txBody>
      </p:sp>
      <p:sp>
        <p:nvSpPr>
          <p:cNvPr id="31" name="TextBox 30"/>
          <p:cNvSpPr txBox="1"/>
          <p:nvPr/>
        </p:nvSpPr>
        <p:spPr>
          <a:xfrm>
            <a:off x="3810000" y="1981200"/>
            <a:ext cx="3017236" cy="369332"/>
          </a:xfrm>
          <a:prstGeom prst="rect">
            <a:avLst/>
          </a:prstGeom>
          <a:noFill/>
        </p:spPr>
        <p:txBody>
          <a:bodyPr wrap="none" rtlCol="0">
            <a:spAutoFit/>
          </a:bodyPr>
          <a:lstStyle/>
          <a:p>
            <a:r>
              <a:rPr lang="en-IN" b="1" dirty="0" smtClean="0"/>
              <a:t>Natural Language like English </a:t>
            </a:r>
            <a:endParaRPr lang="en-US" b="1" dirty="0"/>
          </a:p>
        </p:txBody>
      </p:sp>
      <p:sp>
        <p:nvSpPr>
          <p:cNvPr id="32" name="TextBox 31"/>
          <p:cNvSpPr txBox="1"/>
          <p:nvPr/>
        </p:nvSpPr>
        <p:spPr>
          <a:xfrm>
            <a:off x="1600200" y="3200400"/>
            <a:ext cx="6479659" cy="461665"/>
          </a:xfrm>
          <a:prstGeom prst="rect">
            <a:avLst/>
          </a:prstGeom>
          <a:noFill/>
        </p:spPr>
        <p:txBody>
          <a:bodyPr wrap="none" rtlCol="0">
            <a:spAutoFit/>
          </a:bodyPr>
          <a:lstStyle/>
          <a:p>
            <a:r>
              <a:rPr lang="en-IN" b="1" dirty="0" smtClean="0"/>
              <a:t>It is a convention to use </a:t>
            </a:r>
            <a:r>
              <a:rPr lang="en-IN" sz="2400" b="1" dirty="0" smtClean="0">
                <a:solidFill>
                  <a:srgbClr val="FF0000"/>
                </a:solidFill>
              </a:rPr>
              <a:t>Pseudo code </a:t>
            </a:r>
            <a:r>
              <a:rPr lang="en-IN" b="1" dirty="0" smtClean="0"/>
              <a:t>or </a:t>
            </a:r>
            <a:r>
              <a:rPr lang="en-IN" sz="2400" b="1" dirty="0" smtClean="0">
                <a:solidFill>
                  <a:srgbClr val="FF0000"/>
                </a:solidFill>
              </a:rPr>
              <a:t>Flow Charts </a:t>
            </a:r>
            <a:r>
              <a:rPr lang="en-IN" b="1" dirty="0" smtClean="0"/>
              <a:t>etc.</a:t>
            </a:r>
            <a:endParaRPr lang="en-US" b="1" dirty="0" smtClean="0"/>
          </a:p>
        </p:txBody>
      </p:sp>
      <p:sp>
        <p:nvSpPr>
          <p:cNvPr id="11" name="TextBox 10"/>
          <p:cNvSpPr txBox="1"/>
          <p:nvPr/>
        </p:nvSpPr>
        <p:spPr>
          <a:xfrm>
            <a:off x="2057400" y="990600"/>
            <a:ext cx="1794722" cy="369332"/>
          </a:xfrm>
          <a:prstGeom prst="rect">
            <a:avLst/>
          </a:prstGeom>
          <a:noFill/>
        </p:spPr>
        <p:txBody>
          <a:bodyPr wrap="none" rtlCol="0">
            <a:spAutoFit/>
          </a:bodyPr>
          <a:lstStyle/>
          <a:p>
            <a:r>
              <a:rPr lang="en-IN" dirty="0" smtClean="0"/>
              <a:t>can be written in</a:t>
            </a:r>
            <a:endParaRPr lang="en-US" dirty="0"/>
          </a:p>
        </p:txBody>
      </p:sp>
      <p:sp>
        <p:nvSpPr>
          <p:cNvPr id="12" name="TextBox 11"/>
          <p:cNvSpPr txBox="1"/>
          <p:nvPr/>
        </p:nvSpPr>
        <p:spPr>
          <a:xfrm>
            <a:off x="5334000" y="4267200"/>
            <a:ext cx="3032818" cy="369332"/>
          </a:xfrm>
          <a:prstGeom prst="rect">
            <a:avLst/>
          </a:prstGeom>
          <a:noFill/>
        </p:spPr>
        <p:txBody>
          <a:bodyPr wrap="none" rtlCol="0">
            <a:spAutoFit/>
          </a:bodyPr>
          <a:lstStyle/>
          <a:p>
            <a:r>
              <a:rPr lang="en-IN" b="1" dirty="0" smtClean="0">
                <a:solidFill>
                  <a:srgbClr val="00B050"/>
                </a:solidFill>
              </a:rPr>
              <a:t>Diagrammatic</a:t>
            </a:r>
            <a:r>
              <a:rPr lang="en-IN" b="1" dirty="0" smtClean="0"/>
              <a:t> </a:t>
            </a:r>
            <a:r>
              <a:rPr lang="en-IN" b="1" dirty="0" smtClean="0">
                <a:solidFill>
                  <a:srgbClr val="00B050"/>
                </a:solidFill>
              </a:rPr>
              <a:t>Representation</a:t>
            </a:r>
            <a:endParaRPr lang="en-US" b="1" dirty="0">
              <a:solidFill>
                <a:srgbClr val="00B050"/>
              </a:solidFill>
            </a:endParaRPr>
          </a:p>
        </p:txBody>
      </p:sp>
      <p:sp>
        <p:nvSpPr>
          <p:cNvPr id="14" name="TextBox 13"/>
          <p:cNvSpPr txBox="1"/>
          <p:nvPr/>
        </p:nvSpPr>
        <p:spPr>
          <a:xfrm>
            <a:off x="1524000" y="4267200"/>
            <a:ext cx="2132892" cy="369332"/>
          </a:xfrm>
          <a:prstGeom prst="rect">
            <a:avLst/>
          </a:prstGeom>
          <a:noFill/>
        </p:spPr>
        <p:txBody>
          <a:bodyPr wrap="none" rtlCol="0">
            <a:spAutoFit/>
          </a:bodyPr>
          <a:lstStyle/>
          <a:p>
            <a:r>
              <a:rPr lang="en-IN" b="1" dirty="0" smtClean="0">
                <a:solidFill>
                  <a:srgbClr val="00B050"/>
                </a:solidFill>
              </a:rPr>
              <a:t>Symbolic Instruction</a:t>
            </a:r>
            <a:endParaRPr lang="en-US" b="1" dirty="0">
              <a:solidFill>
                <a:srgbClr val="00B050"/>
              </a:solidFill>
            </a:endParaRPr>
          </a:p>
        </p:txBody>
      </p:sp>
      <p:cxnSp>
        <p:nvCxnSpPr>
          <p:cNvPr id="16" name="Straight Arrow Connector 15"/>
          <p:cNvCxnSpPr/>
          <p:nvPr/>
        </p:nvCxnSpPr>
        <p:spPr>
          <a:xfrm rot="10800000" flipV="1">
            <a:off x="3200400" y="3657600"/>
            <a:ext cx="1143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6438900" y="3695700"/>
            <a:ext cx="685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Footer Placeholder 12"/>
          <p:cNvSpPr>
            <a:spLocks noGrp="1"/>
          </p:cNvSpPr>
          <p:nvPr>
            <p:ph type="ftr" sz="quarter" idx="11"/>
          </p:nvPr>
        </p:nvSpPr>
        <p:spPr/>
        <p:txBody>
          <a:bodyPr/>
          <a:lstStyle/>
          <a:p>
            <a:r>
              <a:rPr lang="en-US" smtClean="0"/>
              <a:t>© Dr. Jyoti Lakhani</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6" name="Rectangle 5"/>
          <p:cNvSpPr/>
          <p:nvPr/>
        </p:nvSpPr>
        <p:spPr>
          <a:xfrm>
            <a:off x="1447800" y="1905000"/>
            <a:ext cx="2619820" cy="369332"/>
          </a:xfrm>
          <a:prstGeom prst="rect">
            <a:avLst/>
          </a:prstGeom>
          <a:solidFill>
            <a:schemeClr val="accent6">
              <a:lumMod val="20000"/>
              <a:lumOff val="80000"/>
            </a:schemeClr>
          </a:solidFill>
        </p:spPr>
        <p:txBody>
          <a:bodyPr wrap="none">
            <a:spAutoFit/>
          </a:bodyPr>
          <a:lstStyle/>
          <a:p>
            <a:r>
              <a:rPr lang="en-US" b="1" dirty="0" smtClean="0"/>
              <a:t>Measuring an Input’s Size</a:t>
            </a:r>
            <a:endParaRPr lang="en-US" dirty="0"/>
          </a:p>
        </p:txBody>
      </p:sp>
      <p:sp>
        <p:nvSpPr>
          <p:cNvPr id="7" name="Rectangle 6"/>
          <p:cNvSpPr/>
          <p:nvPr/>
        </p:nvSpPr>
        <p:spPr>
          <a:xfrm>
            <a:off x="533400" y="3810000"/>
            <a:ext cx="8382000" cy="923330"/>
          </a:xfrm>
          <a:prstGeom prst="rect">
            <a:avLst/>
          </a:prstGeom>
        </p:spPr>
        <p:txBody>
          <a:bodyPr wrap="square">
            <a:spAutoFit/>
          </a:bodyPr>
          <a:lstStyle/>
          <a:p>
            <a:r>
              <a:rPr lang="en-US" b="1" dirty="0" smtClean="0">
                <a:solidFill>
                  <a:srgbClr val="C00000"/>
                </a:solidFill>
              </a:rPr>
              <a:t>Almost all algorithms run longer on larger inputs</a:t>
            </a:r>
          </a:p>
          <a:p>
            <a:endParaRPr lang="en-US" dirty="0" smtClean="0"/>
          </a:p>
          <a:p>
            <a:r>
              <a:rPr lang="en-US" dirty="0" smtClean="0"/>
              <a:t>For example, it takes longer to sort larger arrays, multiply larger matrices, and so on.</a:t>
            </a:r>
            <a:endParaRPr lang="en-US" dirty="0"/>
          </a:p>
        </p:txBody>
      </p:sp>
      <p:sp>
        <p:nvSpPr>
          <p:cNvPr id="8" name="Rectangle 7"/>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9" name="Rectangle 8"/>
          <p:cNvSpPr/>
          <p:nvPr/>
        </p:nvSpPr>
        <p:spPr>
          <a:xfrm>
            <a:off x="0" y="0"/>
            <a:ext cx="9144000" cy="533400"/>
          </a:xfrm>
          <a:prstGeom prst="rect">
            <a:avLst/>
          </a:prstGeom>
          <a:solidFill>
            <a:srgbClr val="92D05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 ANALYSIS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10" name="Rectangle 9"/>
          <p:cNvSpPr/>
          <p:nvPr/>
        </p:nvSpPr>
        <p:spPr>
          <a:xfrm>
            <a:off x="609600" y="4876800"/>
            <a:ext cx="8001000" cy="646331"/>
          </a:xfrm>
          <a:prstGeom prst="rect">
            <a:avLst/>
          </a:prstGeom>
        </p:spPr>
        <p:txBody>
          <a:bodyPr wrap="square">
            <a:spAutoFit/>
          </a:bodyPr>
          <a:lstStyle/>
          <a:p>
            <a:r>
              <a:rPr lang="en-US" b="1" dirty="0" smtClean="0">
                <a:solidFill>
                  <a:srgbClr val="C00000"/>
                </a:solidFill>
              </a:rPr>
              <a:t>it is logical to investigate an algorithm’s efficiency</a:t>
            </a:r>
          </a:p>
          <a:p>
            <a:pPr algn="r"/>
            <a:r>
              <a:rPr lang="en-US" b="1" dirty="0" smtClean="0">
                <a:solidFill>
                  <a:srgbClr val="C00000"/>
                </a:solidFill>
              </a:rPr>
              <a:t>as a function of some parameter </a:t>
            </a:r>
            <a:r>
              <a:rPr lang="en-US" b="1" i="1" dirty="0" smtClean="0">
                <a:solidFill>
                  <a:srgbClr val="C00000"/>
                </a:solidFill>
              </a:rPr>
              <a:t>n indicating the algorithm’s input size</a:t>
            </a:r>
            <a:endParaRPr lang="en-US" b="1" dirty="0">
              <a:solidFill>
                <a:srgbClr val="C00000"/>
              </a:solidFill>
            </a:endParaRPr>
          </a:p>
        </p:txBody>
      </p:sp>
      <p:sp>
        <p:nvSpPr>
          <p:cNvPr id="11" name="Rectangle 10"/>
          <p:cNvSpPr/>
          <p:nvPr/>
        </p:nvSpPr>
        <p:spPr>
          <a:xfrm>
            <a:off x="3276600" y="990600"/>
            <a:ext cx="2091983" cy="369332"/>
          </a:xfrm>
          <a:prstGeom prst="rect">
            <a:avLst/>
          </a:prstGeom>
          <a:solidFill>
            <a:schemeClr val="accent5">
              <a:lumMod val="20000"/>
              <a:lumOff val="80000"/>
            </a:schemeClr>
          </a:solidFill>
        </p:spPr>
        <p:txBody>
          <a:bodyPr wrap="none">
            <a:spAutoFit/>
          </a:bodyPr>
          <a:lstStyle/>
          <a:p>
            <a:r>
              <a:rPr lang="en-US" b="1" dirty="0" smtClean="0"/>
              <a:t>Complexity Analysis</a:t>
            </a:r>
            <a:endParaRPr lang="en-US" dirty="0"/>
          </a:p>
        </p:txBody>
      </p:sp>
      <p:sp>
        <p:nvSpPr>
          <p:cNvPr id="12" name="Rectangle 11"/>
          <p:cNvSpPr/>
          <p:nvPr/>
        </p:nvSpPr>
        <p:spPr>
          <a:xfrm>
            <a:off x="4800600" y="1981200"/>
            <a:ext cx="2568332" cy="369332"/>
          </a:xfrm>
          <a:prstGeom prst="rect">
            <a:avLst/>
          </a:prstGeom>
          <a:solidFill>
            <a:schemeClr val="accent4">
              <a:lumMod val="20000"/>
              <a:lumOff val="80000"/>
            </a:schemeClr>
          </a:solidFill>
        </p:spPr>
        <p:txBody>
          <a:bodyPr wrap="none">
            <a:spAutoFit/>
          </a:bodyPr>
          <a:lstStyle/>
          <a:p>
            <a:r>
              <a:rPr lang="en-US" b="1" dirty="0" smtClean="0"/>
              <a:t>Measuring Running Time</a:t>
            </a:r>
            <a:endParaRPr lang="en-US" dirty="0"/>
          </a:p>
        </p:txBody>
      </p:sp>
      <p:cxnSp>
        <p:nvCxnSpPr>
          <p:cNvPr id="14" name="Straight Arrow Connector 13"/>
          <p:cNvCxnSpPr>
            <a:stCxn id="11" idx="2"/>
            <a:endCxn id="12" idx="0"/>
          </p:cNvCxnSpPr>
          <p:nvPr/>
        </p:nvCxnSpPr>
        <p:spPr>
          <a:xfrm rot="16200000" flipH="1">
            <a:off x="4893045" y="789479"/>
            <a:ext cx="621268" cy="17621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2"/>
            <a:endCxn id="6" idx="0"/>
          </p:cNvCxnSpPr>
          <p:nvPr/>
        </p:nvCxnSpPr>
        <p:spPr>
          <a:xfrm rot="5400000">
            <a:off x="3267617" y="850025"/>
            <a:ext cx="545068" cy="15648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200400" y="2971800"/>
            <a:ext cx="2619820" cy="369332"/>
          </a:xfrm>
          <a:prstGeom prst="rect">
            <a:avLst/>
          </a:prstGeom>
          <a:solidFill>
            <a:schemeClr val="accent6">
              <a:lumMod val="20000"/>
              <a:lumOff val="80000"/>
            </a:schemeClr>
          </a:solidFill>
        </p:spPr>
        <p:txBody>
          <a:bodyPr wrap="none">
            <a:spAutoFit/>
          </a:bodyPr>
          <a:lstStyle/>
          <a:p>
            <a:r>
              <a:rPr lang="en-US" b="1" dirty="0" smtClean="0"/>
              <a:t>Measuring an Input’s Size</a:t>
            </a:r>
            <a:endParaRPr lang="en-US" dirty="0"/>
          </a:p>
        </p:txBody>
      </p:sp>
      <p:sp>
        <p:nvSpPr>
          <p:cNvPr id="21" name="TextBox 20"/>
          <p:cNvSpPr txBox="1"/>
          <p:nvPr/>
        </p:nvSpPr>
        <p:spPr>
          <a:xfrm>
            <a:off x="2209800" y="5638800"/>
            <a:ext cx="5063887" cy="369332"/>
          </a:xfrm>
          <a:prstGeom prst="rect">
            <a:avLst/>
          </a:prstGeom>
          <a:solidFill>
            <a:schemeClr val="accent5">
              <a:lumMod val="20000"/>
              <a:lumOff val="80000"/>
            </a:schemeClr>
          </a:solidFill>
        </p:spPr>
        <p:txBody>
          <a:bodyPr wrap="none" rtlCol="0">
            <a:spAutoFit/>
          </a:bodyPr>
          <a:lstStyle/>
          <a:p>
            <a:r>
              <a:rPr lang="en-US" b="1" dirty="0" err="1" smtClean="0"/>
              <a:t>Space_Complexity</a:t>
            </a:r>
            <a:r>
              <a:rPr lang="en-US" b="1" dirty="0" smtClean="0"/>
              <a:t> (Algo1) = </a:t>
            </a:r>
            <a:r>
              <a:rPr lang="en-US" b="1" i="1" dirty="0" smtClean="0"/>
              <a:t>f (</a:t>
            </a:r>
            <a:r>
              <a:rPr lang="en-US" b="1" i="1" dirty="0" err="1" smtClean="0"/>
              <a:t>Input_Size</a:t>
            </a:r>
            <a:r>
              <a:rPr lang="en-US" b="1" i="1" dirty="0" smtClean="0"/>
              <a:t> of Algo1)</a:t>
            </a:r>
            <a:r>
              <a:rPr lang="en-US" b="1" dirty="0" smtClean="0"/>
              <a:t> </a:t>
            </a:r>
            <a:endParaRPr lang="en-US" b="1" dirty="0"/>
          </a:p>
        </p:txBody>
      </p:sp>
      <p:sp>
        <p:nvSpPr>
          <p:cNvPr id="23" name="TextBox 22"/>
          <p:cNvSpPr txBox="1"/>
          <p:nvPr/>
        </p:nvSpPr>
        <p:spPr>
          <a:xfrm>
            <a:off x="6172200" y="1447800"/>
            <a:ext cx="1149674" cy="369332"/>
          </a:xfrm>
          <a:prstGeom prst="rect">
            <a:avLst/>
          </a:prstGeom>
          <a:noFill/>
        </p:spPr>
        <p:txBody>
          <a:bodyPr wrap="none" rtlCol="0">
            <a:spAutoFit/>
          </a:bodyPr>
          <a:lstStyle/>
          <a:p>
            <a:r>
              <a:rPr lang="en-US" dirty="0" smtClean="0"/>
              <a:t>Based  on </a:t>
            </a:r>
            <a:endParaRPr lang="en-US" dirty="0"/>
          </a:p>
        </p:txBody>
      </p:sp>
      <p:sp>
        <p:nvSpPr>
          <p:cNvPr id="24" name="TextBox 23"/>
          <p:cNvSpPr txBox="1"/>
          <p:nvPr/>
        </p:nvSpPr>
        <p:spPr>
          <a:xfrm>
            <a:off x="1981200" y="1371600"/>
            <a:ext cx="1149674" cy="369332"/>
          </a:xfrm>
          <a:prstGeom prst="rect">
            <a:avLst/>
          </a:prstGeom>
          <a:noFill/>
        </p:spPr>
        <p:txBody>
          <a:bodyPr wrap="none" rtlCol="0">
            <a:spAutoFit/>
          </a:bodyPr>
          <a:lstStyle/>
          <a:p>
            <a:r>
              <a:rPr lang="en-US" dirty="0" smtClean="0"/>
              <a:t>Based  on </a:t>
            </a:r>
            <a:endParaRPr lang="en-US" dirty="0"/>
          </a:p>
        </p:txBody>
      </p:sp>
      <p:sp>
        <p:nvSpPr>
          <p:cNvPr id="25" name="TextBox 24"/>
          <p:cNvSpPr txBox="1"/>
          <p:nvPr/>
        </p:nvSpPr>
        <p:spPr>
          <a:xfrm>
            <a:off x="304800" y="990600"/>
            <a:ext cx="2178417" cy="369332"/>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0070C0"/>
                </a:solidFill>
                <a:effectLst>
                  <a:outerShdw blurRad="25400" algn="tl" rotWithShape="0">
                    <a:srgbClr val="000000">
                      <a:alpha val="43000"/>
                    </a:srgbClr>
                  </a:outerShdw>
                </a:effectLst>
              </a:rPr>
              <a:t>Space Complexity</a:t>
            </a:r>
            <a:endParaRPr lang="en-US" b="1" spc="150" dirty="0">
              <a:ln w="11430"/>
              <a:solidFill>
                <a:srgbClr val="0070C0"/>
              </a:solidFill>
              <a:effectLst>
                <a:outerShdw blurRad="25400" algn="tl" rotWithShape="0">
                  <a:srgbClr val="000000">
                    <a:alpha val="43000"/>
                  </a:srgbClr>
                </a:outerShdw>
              </a:effectLst>
            </a:endParaRPr>
          </a:p>
        </p:txBody>
      </p:sp>
      <p:sp>
        <p:nvSpPr>
          <p:cNvPr id="26" name="TextBox 25"/>
          <p:cNvSpPr txBox="1"/>
          <p:nvPr/>
        </p:nvSpPr>
        <p:spPr>
          <a:xfrm>
            <a:off x="6858000" y="990600"/>
            <a:ext cx="2074222" cy="369332"/>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0070C0"/>
                </a:solidFill>
                <a:effectLst>
                  <a:outerShdw blurRad="25400" algn="tl" rotWithShape="0">
                    <a:srgbClr val="000000">
                      <a:alpha val="43000"/>
                    </a:srgbClr>
                  </a:outerShdw>
                </a:effectLst>
              </a:rPr>
              <a:t>Time Complexity</a:t>
            </a:r>
            <a:endParaRPr lang="en-US" b="1" spc="150" dirty="0">
              <a:ln w="11430"/>
              <a:solidFill>
                <a:srgbClr val="0070C0"/>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6" name="Rectangle 5"/>
          <p:cNvSpPr/>
          <p:nvPr/>
        </p:nvSpPr>
        <p:spPr>
          <a:xfrm>
            <a:off x="304800" y="1066800"/>
            <a:ext cx="8534400" cy="1754326"/>
          </a:xfrm>
          <a:prstGeom prst="rect">
            <a:avLst/>
          </a:prstGeom>
        </p:spPr>
        <p:txBody>
          <a:bodyPr wrap="square">
            <a:spAutoFit/>
          </a:bodyPr>
          <a:lstStyle/>
          <a:p>
            <a:r>
              <a:rPr lang="en-US" b="1" dirty="0" smtClean="0">
                <a:solidFill>
                  <a:srgbClr val="C00000"/>
                </a:solidFill>
              </a:rPr>
              <a:t>There are situations, where the choice of a parameter indicating an input size does matter.</a:t>
            </a:r>
          </a:p>
          <a:p>
            <a:pPr algn="ctr"/>
            <a:endParaRPr lang="en-US" b="1" dirty="0" smtClean="0">
              <a:solidFill>
                <a:srgbClr val="C00000"/>
              </a:solidFill>
            </a:endParaRPr>
          </a:p>
          <a:p>
            <a:pPr algn="ctr"/>
            <a:r>
              <a:rPr lang="en-US" b="1" dirty="0" smtClean="0">
                <a:solidFill>
                  <a:srgbClr val="C00000"/>
                </a:solidFill>
              </a:rPr>
              <a:t>Example :  computing the product of two </a:t>
            </a:r>
            <a:r>
              <a:rPr lang="en-US" b="1" i="1" dirty="0" smtClean="0">
                <a:solidFill>
                  <a:srgbClr val="C00000"/>
                </a:solidFill>
              </a:rPr>
              <a:t>n × n matrices</a:t>
            </a:r>
          </a:p>
          <a:p>
            <a:pPr algn="ctr"/>
            <a:endParaRPr lang="en-US" b="1" i="1" dirty="0" smtClean="0">
              <a:solidFill>
                <a:srgbClr val="C00000"/>
              </a:solidFill>
            </a:endParaRPr>
          </a:p>
          <a:p>
            <a:pPr algn="ctr"/>
            <a:r>
              <a:rPr lang="en-US" b="1" i="1" dirty="0" smtClean="0">
                <a:solidFill>
                  <a:srgbClr val="C00000"/>
                </a:solidFill>
              </a:rPr>
              <a:t> There are two natural measures of size for this problem</a:t>
            </a:r>
            <a:endParaRPr lang="en-US" b="1" dirty="0">
              <a:solidFill>
                <a:srgbClr val="C00000"/>
              </a:solidFill>
            </a:endParaRPr>
          </a:p>
        </p:txBody>
      </p:sp>
      <p:sp>
        <p:nvSpPr>
          <p:cNvPr id="7" name="Rectangle 6"/>
          <p:cNvSpPr/>
          <p:nvPr/>
        </p:nvSpPr>
        <p:spPr>
          <a:xfrm>
            <a:off x="1143000" y="3200400"/>
            <a:ext cx="7391400" cy="923330"/>
          </a:xfrm>
          <a:prstGeom prst="rect">
            <a:avLst/>
          </a:prstGeom>
        </p:spPr>
        <p:txBody>
          <a:bodyPr wrap="square">
            <a:spAutoFit/>
          </a:bodyPr>
          <a:lstStyle/>
          <a:p>
            <a:pPr marL="342900" indent="-342900">
              <a:buAutoNum type="arabicPeriod"/>
            </a:pPr>
            <a:r>
              <a:rPr lang="en-US" b="1" dirty="0" smtClean="0">
                <a:solidFill>
                  <a:srgbClr val="0070C0"/>
                </a:solidFill>
              </a:rPr>
              <a:t>Matrix order </a:t>
            </a:r>
            <a:r>
              <a:rPr lang="en-US" b="1" i="1" dirty="0" smtClean="0">
                <a:solidFill>
                  <a:srgbClr val="0070C0"/>
                </a:solidFill>
              </a:rPr>
              <a:t>n</a:t>
            </a:r>
          </a:p>
          <a:p>
            <a:pPr marL="342900" indent="-342900">
              <a:buAutoNum type="arabicPeriod"/>
            </a:pPr>
            <a:endParaRPr lang="en-US" b="1" i="1" dirty="0" smtClean="0">
              <a:solidFill>
                <a:srgbClr val="0070C0"/>
              </a:solidFill>
            </a:endParaRPr>
          </a:p>
          <a:p>
            <a:pPr marL="342900" indent="-342900">
              <a:buAutoNum type="arabicPeriod"/>
            </a:pPr>
            <a:r>
              <a:rPr lang="en-US" b="1" dirty="0" smtClean="0">
                <a:solidFill>
                  <a:srgbClr val="0070C0"/>
                </a:solidFill>
              </a:rPr>
              <a:t>Total number of elements </a:t>
            </a:r>
            <a:r>
              <a:rPr lang="en-US" b="1" i="1" dirty="0" smtClean="0">
                <a:solidFill>
                  <a:srgbClr val="0070C0"/>
                </a:solidFill>
              </a:rPr>
              <a:t>N in the matrices being multiplied</a:t>
            </a:r>
            <a:endParaRPr lang="en-US" b="1" dirty="0">
              <a:solidFill>
                <a:srgbClr val="0070C0"/>
              </a:solidFill>
            </a:endParaRPr>
          </a:p>
        </p:txBody>
      </p:sp>
      <p:sp>
        <p:nvSpPr>
          <p:cNvPr id="8" name="Rectangle 7"/>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9" name="Rectangle 8"/>
          <p:cNvSpPr/>
          <p:nvPr/>
        </p:nvSpPr>
        <p:spPr>
          <a:xfrm>
            <a:off x="0" y="0"/>
            <a:ext cx="9144000" cy="533400"/>
          </a:xfrm>
          <a:prstGeom prst="rect">
            <a:avLst/>
          </a:prstGeom>
          <a:solidFill>
            <a:srgbClr val="92D05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 ANALYSIS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graphicFrame>
        <p:nvGraphicFramePr>
          <p:cNvPr id="10" name="Table 9"/>
          <p:cNvGraphicFramePr>
            <a:graphicFrameLocks noGrp="1"/>
          </p:cNvGraphicFramePr>
          <p:nvPr/>
        </p:nvGraphicFramePr>
        <p:xfrm>
          <a:off x="1676400" y="4648200"/>
          <a:ext cx="685800" cy="741680"/>
        </p:xfrm>
        <a:graphic>
          <a:graphicData uri="http://schemas.openxmlformats.org/drawingml/2006/table">
            <a:tbl>
              <a:tblPr firstRow="1" bandRow="1">
                <a:tableStyleId>{5940675A-B579-460E-94D1-54222C63F5DA}</a:tableStyleId>
              </a:tblPr>
              <a:tblGrid>
                <a:gridCol w="342900">
                  <a:extLst>
                    <a:ext uri="{9D8B030D-6E8A-4147-A177-3AD203B41FA5}">
                      <a16:colId xmlns:a16="http://schemas.microsoft.com/office/drawing/2014/main" val="20000"/>
                    </a:ext>
                  </a:extLst>
                </a:gridCol>
                <a:gridCol w="342900">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4648200" y="4495800"/>
          <a:ext cx="1371599" cy="1112520"/>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199">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2743200" y="4648200"/>
            <a:ext cx="644728" cy="369332"/>
          </a:xfrm>
          <a:prstGeom prst="rect">
            <a:avLst/>
          </a:prstGeom>
          <a:noFill/>
        </p:spPr>
        <p:txBody>
          <a:bodyPr wrap="none" rtlCol="0">
            <a:spAutoFit/>
          </a:bodyPr>
          <a:lstStyle/>
          <a:p>
            <a:r>
              <a:rPr lang="en-US" b="1" dirty="0" smtClean="0"/>
              <a:t>n = 2</a:t>
            </a:r>
            <a:endParaRPr lang="en-US" b="1" dirty="0"/>
          </a:p>
        </p:txBody>
      </p:sp>
      <p:sp>
        <p:nvSpPr>
          <p:cNvPr id="13" name="TextBox 12"/>
          <p:cNvSpPr txBox="1"/>
          <p:nvPr/>
        </p:nvSpPr>
        <p:spPr>
          <a:xfrm>
            <a:off x="6248400" y="4572000"/>
            <a:ext cx="644728" cy="369332"/>
          </a:xfrm>
          <a:prstGeom prst="rect">
            <a:avLst/>
          </a:prstGeom>
          <a:noFill/>
        </p:spPr>
        <p:txBody>
          <a:bodyPr wrap="none" rtlCol="0">
            <a:spAutoFit/>
          </a:bodyPr>
          <a:lstStyle/>
          <a:p>
            <a:r>
              <a:rPr lang="en-US" b="1" dirty="0" smtClean="0"/>
              <a:t>n = 3</a:t>
            </a:r>
            <a:endParaRPr lang="en-US" b="1" dirty="0"/>
          </a:p>
        </p:txBody>
      </p:sp>
      <p:sp>
        <p:nvSpPr>
          <p:cNvPr id="14" name="TextBox 13"/>
          <p:cNvSpPr txBox="1"/>
          <p:nvPr/>
        </p:nvSpPr>
        <p:spPr>
          <a:xfrm>
            <a:off x="2743200" y="5105400"/>
            <a:ext cx="619080" cy="369332"/>
          </a:xfrm>
          <a:prstGeom prst="rect">
            <a:avLst/>
          </a:prstGeom>
          <a:noFill/>
        </p:spPr>
        <p:txBody>
          <a:bodyPr wrap="none" rtlCol="0">
            <a:spAutoFit/>
          </a:bodyPr>
          <a:lstStyle/>
          <a:p>
            <a:r>
              <a:rPr lang="en-US" b="1" dirty="0" smtClean="0"/>
              <a:t>N= 4</a:t>
            </a:r>
            <a:endParaRPr lang="en-US" b="1" dirty="0"/>
          </a:p>
        </p:txBody>
      </p:sp>
      <p:sp>
        <p:nvSpPr>
          <p:cNvPr id="15" name="TextBox 14"/>
          <p:cNvSpPr txBox="1"/>
          <p:nvPr/>
        </p:nvSpPr>
        <p:spPr>
          <a:xfrm>
            <a:off x="6324600" y="5105400"/>
            <a:ext cx="619080" cy="369332"/>
          </a:xfrm>
          <a:prstGeom prst="rect">
            <a:avLst/>
          </a:prstGeom>
          <a:noFill/>
        </p:spPr>
        <p:txBody>
          <a:bodyPr wrap="none" rtlCol="0">
            <a:spAutoFit/>
          </a:bodyPr>
          <a:lstStyle/>
          <a:p>
            <a:r>
              <a:rPr lang="en-US" b="1" dirty="0" smtClean="0"/>
              <a:t>N= 9</a:t>
            </a:r>
            <a:endParaRPr lang="en-US"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8" name="Rectangle 7"/>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9" name="Rectangle 8"/>
          <p:cNvSpPr/>
          <p:nvPr/>
        </p:nvSpPr>
        <p:spPr>
          <a:xfrm>
            <a:off x="0" y="0"/>
            <a:ext cx="9144000" cy="533400"/>
          </a:xfrm>
          <a:prstGeom prst="rect">
            <a:avLst/>
          </a:prstGeom>
          <a:solidFill>
            <a:srgbClr val="92D05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 ANALYSIS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10" name="Rectangle 9"/>
          <p:cNvSpPr/>
          <p:nvPr/>
        </p:nvSpPr>
        <p:spPr>
          <a:xfrm>
            <a:off x="609600" y="1981200"/>
            <a:ext cx="8001000" cy="2585323"/>
          </a:xfrm>
          <a:prstGeom prst="rect">
            <a:avLst/>
          </a:prstGeom>
        </p:spPr>
        <p:txBody>
          <a:bodyPr wrap="square">
            <a:spAutoFit/>
          </a:bodyPr>
          <a:lstStyle/>
          <a:p>
            <a:r>
              <a:rPr lang="en-US" b="1" dirty="0" smtClean="0">
                <a:solidFill>
                  <a:srgbClr val="FF0000"/>
                </a:solidFill>
              </a:rPr>
              <a:t>Drawbacks:</a:t>
            </a:r>
          </a:p>
          <a:p>
            <a:endParaRPr lang="en-US" dirty="0" smtClean="0"/>
          </a:p>
          <a:p>
            <a:pPr marL="180975" indent="-180975">
              <a:buFont typeface="Arial" pitchFamily="34" charset="0"/>
              <a:buChar char="•"/>
            </a:pPr>
            <a:r>
              <a:rPr lang="en-US" b="1" dirty="0" smtClean="0">
                <a:solidFill>
                  <a:schemeClr val="accent5">
                    <a:lumMod val="50000"/>
                  </a:schemeClr>
                </a:solidFill>
              </a:rPr>
              <a:t>Dependence on the speed of a particular computer,</a:t>
            </a:r>
          </a:p>
          <a:p>
            <a:pPr marL="180975" indent="-180975">
              <a:buFont typeface="Arial" pitchFamily="34" charset="0"/>
              <a:buChar char="•"/>
            </a:pPr>
            <a:r>
              <a:rPr lang="en-US" b="1" dirty="0" smtClean="0">
                <a:solidFill>
                  <a:schemeClr val="accent5">
                    <a:lumMod val="50000"/>
                  </a:schemeClr>
                </a:solidFill>
              </a:rPr>
              <a:t>Dependence on the quality of a program implementing the algorithm</a:t>
            </a:r>
          </a:p>
          <a:p>
            <a:pPr marL="180975" indent="-180975">
              <a:buFont typeface="Arial" pitchFamily="34" charset="0"/>
              <a:buChar char="•"/>
            </a:pPr>
            <a:r>
              <a:rPr lang="en-US" b="1" dirty="0" smtClean="0">
                <a:solidFill>
                  <a:schemeClr val="accent5">
                    <a:lumMod val="50000"/>
                  </a:schemeClr>
                </a:solidFill>
              </a:rPr>
              <a:t>Dependence on the compiler used in generating the machine code</a:t>
            </a:r>
          </a:p>
          <a:p>
            <a:pPr marL="180975" indent="-180975">
              <a:buFont typeface="Arial" pitchFamily="34" charset="0"/>
              <a:buChar char="•"/>
            </a:pPr>
            <a:r>
              <a:rPr lang="en-US" b="1" dirty="0" smtClean="0">
                <a:solidFill>
                  <a:schemeClr val="accent5">
                    <a:lumMod val="50000"/>
                  </a:schemeClr>
                </a:solidFill>
              </a:rPr>
              <a:t>Difficulty of clocking the actual running time of the program</a:t>
            </a:r>
          </a:p>
          <a:p>
            <a:endParaRPr lang="en-US" b="1" dirty="0" smtClean="0">
              <a:solidFill>
                <a:schemeClr val="accent5">
                  <a:lumMod val="50000"/>
                </a:schemeClr>
              </a:solidFill>
            </a:endParaRPr>
          </a:p>
          <a:p>
            <a:pPr algn="just"/>
            <a:r>
              <a:rPr lang="en-US" b="1" dirty="0" smtClean="0">
                <a:solidFill>
                  <a:srgbClr val="00B0F0"/>
                </a:solidFill>
              </a:rPr>
              <a:t>Since we are after a measure of an </a:t>
            </a:r>
            <a:r>
              <a:rPr lang="en-US" b="1" i="1" dirty="0" smtClean="0">
                <a:solidFill>
                  <a:srgbClr val="00B0F0"/>
                </a:solidFill>
              </a:rPr>
              <a:t>algorithm’s efficiency, we would like to </a:t>
            </a:r>
            <a:r>
              <a:rPr lang="en-US" b="1" dirty="0" smtClean="0">
                <a:solidFill>
                  <a:srgbClr val="00B0F0"/>
                </a:solidFill>
              </a:rPr>
              <a:t>have a metric that does not depend on these extraneous factors</a:t>
            </a:r>
            <a:endParaRPr lang="en-US" b="1" dirty="0">
              <a:solidFill>
                <a:srgbClr val="00B0F0"/>
              </a:solidFill>
            </a:endParaRPr>
          </a:p>
        </p:txBody>
      </p:sp>
      <p:sp>
        <p:nvSpPr>
          <p:cNvPr id="11" name="Rectangle 10"/>
          <p:cNvSpPr/>
          <p:nvPr/>
        </p:nvSpPr>
        <p:spPr>
          <a:xfrm>
            <a:off x="533400" y="1066800"/>
            <a:ext cx="2568332" cy="369332"/>
          </a:xfrm>
          <a:prstGeom prst="rect">
            <a:avLst/>
          </a:prstGeom>
          <a:solidFill>
            <a:schemeClr val="accent4">
              <a:lumMod val="20000"/>
              <a:lumOff val="80000"/>
            </a:schemeClr>
          </a:solidFill>
        </p:spPr>
        <p:txBody>
          <a:bodyPr wrap="none">
            <a:spAutoFit/>
          </a:bodyPr>
          <a:lstStyle/>
          <a:p>
            <a:r>
              <a:rPr lang="en-US" b="1" dirty="0" smtClean="0"/>
              <a:t>Measuring Running Time</a:t>
            </a:r>
            <a:endParaRPr lang="en-US" dirty="0"/>
          </a:p>
        </p:txBody>
      </p:sp>
      <p:sp>
        <p:nvSpPr>
          <p:cNvPr id="12" name="TextBox 11"/>
          <p:cNvSpPr txBox="1"/>
          <p:nvPr/>
        </p:nvSpPr>
        <p:spPr>
          <a:xfrm>
            <a:off x="3657600" y="1066800"/>
            <a:ext cx="2586927" cy="369332"/>
          </a:xfrm>
          <a:prstGeom prst="rect">
            <a:avLst/>
          </a:prstGeom>
          <a:noFill/>
        </p:spPr>
        <p:txBody>
          <a:bodyPr wrap="none" rtlCol="0">
            <a:spAutoFit/>
          </a:bodyPr>
          <a:lstStyle/>
          <a:p>
            <a:r>
              <a:rPr lang="en-US" b="1" dirty="0" smtClean="0"/>
              <a:t>By Actually Run the Code</a:t>
            </a:r>
            <a:endParaRPr lang="en-US" b="1" dirty="0"/>
          </a:p>
        </p:txBody>
      </p:sp>
      <p:cxnSp>
        <p:nvCxnSpPr>
          <p:cNvPr id="14" name="Straight Arrow Connector 13"/>
          <p:cNvCxnSpPr/>
          <p:nvPr/>
        </p:nvCxnSpPr>
        <p:spPr>
          <a:xfrm>
            <a:off x="3200400" y="1447800"/>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400800" y="1219200"/>
            <a:ext cx="2283574" cy="369332"/>
          </a:xfrm>
          <a:prstGeom prst="rect">
            <a:avLst/>
          </a:prstGeom>
          <a:solidFill>
            <a:srgbClr val="FFFF00"/>
          </a:solidFill>
        </p:spPr>
        <p:txBody>
          <a:bodyPr wrap="none">
            <a:spAutoFit/>
          </a:bodyPr>
          <a:lstStyle/>
          <a:p>
            <a:r>
              <a:rPr lang="en-US" b="1" dirty="0" smtClean="0"/>
              <a:t>Experimental Analysis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6" name="Rectangle 5"/>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7" name="Rectangle 6"/>
          <p:cNvSpPr/>
          <p:nvPr/>
        </p:nvSpPr>
        <p:spPr>
          <a:xfrm>
            <a:off x="152400" y="152400"/>
            <a:ext cx="9144000" cy="533400"/>
          </a:xfrm>
          <a:prstGeom prst="rect">
            <a:avLst/>
          </a:prstGeom>
          <a:solidFill>
            <a:srgbClr val="92D05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 ANALYSIS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10" name="Rectangle 9"/>
          <p:cNvSpPr/>
          <p:nvPr/>
        </p:nvSpPr>
        <p:spPr>
          <a:xfrm>
            <a:off x="685800" y="1859340"/>
            <a:ext cx="7924800" cy="3693319"/>
          </a:xfrm>
          <a:prstGeom prst="rect">
            <a:avLst/>
          </a:prstGeom>
        </p:spPr>
        <p:txBody>
          <a:bodyPr wrap="square">
            <a:spAutoFit/>
          </a:bodyPr>
          <a:lstStyle/>
          <a:p>
            <a:r>
              <a:rPr lang="en-US" b="1" dirty="0" smtClean="0">
                <a:solidFill>
                  <a:srgbClr val="002060"/>
                </a:solidFill>
              </a:rPr>
              <a:t>1. Count the number of times each of the algorithm’s operations is executed</a:t>
            </a:r>
          </a:p>
          <a:p>
            <a:endParaRPr lang="en-US" dirty="0" smtClean="0"/>
          </a:p>
          <a:p>
            <a:r>
              <a:rPr lang="en-US" dirty="0" smtClean="0">
                <a:solidFill>
                  <a:srgbClr val="FF0000"/>
                </a:solidFill>
              </a:rPr>
              <a:t>This approach is both excessively difficult and usually unnecessary</a:t>
            </a:r>
          </a:p>
          <a:p>
            <a:endParaRPr lang="en-US" dirty="0" smtClean="0"/>
          </a:p>
          <a:p>
            <a:endParaRPr lang="en-US" dirty="0" smtClean="0"/>
          </a:p>
          <a:p>
            <a:endParaRPr lang="en-US" dirty="0" smtClean="0"/>
          </a:p>
          <a:p>
            <a:r>
              <a:rPr lang="en-US" dirty="0" smtClean="0"/>
              <a:t>2 (a) Identify the most important operation of the algorithm, called the </a:t>
            </a:r>
            <a:r>
              <a:rPr lang="en-US" b="1" i="1" dirty="0" smtClean="0"/>
              <a:t>basic operation</a:t>
            </a:r>
          </a:p>
          <a:p>
            <a:endParaRPr lang="en-US" b="1" i="1" dirty="0" smtClean="0"/>
          </a:p>
          <a:p>
            <a:r>
              <a:rPr lang="en-US" b="1" i="1" dirty="0" smtClean="0"/>
              <a:t>Basic Operations == Primitive Operations are:</a:t>
            </a:r>
          </a:p>
          <a:p>
            <a:pPr algn="r"/>
            <a:r>
              <a:rPr lang="en-US" i="1" dirty="0" smtClean="0"/>
              <a:t> the operation contributing </a:t>
            </a:r>
            <a:r>
              <a:rPr lang="en-US" dirty="0" smtClean="0"/>
              <a:t>the most to the total running time</a:t>
            </a:r>
          </a:p>
          <a:p>
            <a:endParaRPr lang="en-US" dirty="0" smtClean="0"/>
          </a:p>
          <a:p>
            <a:r>
              <a:rPr lang="en-US" dirty="0" smtClean="0"/>
              <a:t>2(b) Compute the number of times the basic operation is executed</a:t>
            </a:r>
            <a:endParaRPr lang="en-US" dirty="0"/>
          </a:p>
        </p:txBody>
      </p:sp>
      <p:sp>
        <p:nvSpPr>
          <p:cNvPr id="11" name="Rectangle 10"/>
          <p:cNvSpPr/>
          <p:nvPr/>
        </p:nvSpPr>
        <p:spPr>
          <a:xfrm>
            <a:off x="533400" y="1066800"/>
            <a:ext cx="2568332" cy="369332"/>
          </a:xfrm>
          <a:prstGeom prst="rect">
            <a:avLst/>
          </a:prstGeom>
          <a:solidFill>
            <a:schemeClr val="accent4">
              <a:lumMod val="20000"/>
              <a:lumOff val="80000"/>
            </a:schemeClr>
          </a:solidFill>
        </p:spPr>
        <p:txBody>
          <a:bodyPr wrap="none">
            <a:spAutoFit/>
          </a:bodyPr>
          <a:lstStyle/>
          <a:p>
            <a:r>
              <a:rPr lang="en-US" b="1" dirty="0" smtClean="0"/>
              <a:t>Measuring Running Time</a:t>
            </a:r>
            <a:endParaRPr lang="en-US" dirty="0"/>
          </a:p>
        </p:txBody>
      </p:sp>
      <p:sp>
        <p:nvSpPr>
          <p:cNvPr id="12" name="TextBox 11"/>
          <p:cNvSpPr txBox="1"/>
          <p:nvPr/>
        </p:nvSpPr>
        <p:spPr>
          <a:xfrm>
            <a:off x="3657600" y="1066800"/>
            <a:ext cx="2664319" cy="369332"/>
          </a:xfrm>
          <a:prstGeom prst="rect">
            <a:avLst/>
          </a:prstGeom>
          <a:noFill/>
        </p:spPr>
        <p:txBody>
          <a:bodyPr wrap="none" rtlCol="0">
            <a:spAutoFit/>
          </a:bodyPr>
          <a:lstStyle/>
          <a:p>
            <a:r>
              <a:rPr lang="en-US" b="1" dirty="0" smtClean="0"/>
              <a:t>By Mentally Run the Code</a:t>
            </a:r>
            <a:endParaRPr lang="en-US" b="1" dirty="0"/>
          </a:p>
        </p:txBody>
      </p:sp>
      <p:cxnSp>
        <p:nvCxnSpPr>
          <p:cNvPr id="13" name="Straight Arrow Connector 12"/>
          <p:cNvCxnSpPr/>
          <p:nvPr/>
        </p:nvCxnSpPr>
        <p:spPr>
          <a:xfrm>
            <a:off x="3200400" y="1447800"/>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400800" y="1219200"/>
            <a:ext cx="2158283" cy="369332"/>
          </a:xfrm>
          <a:prstGeom prst="rect">
            <a:avLst/>
          </a:prstGeom>
          <a:solidFill>
            <a:srgbClr val="FFFF00"/>
          </a:solidFill>
        </p:spPr>
        <p:txBody>
          <a:bodyPr wrap="none">
            <a:spAutoFit/>
          </a:bodyPr>
          <a:lstStyle/>
          <a:p>
            <a:r>
              <a:rPr lang="en-US" b="1" dirty="0" smtClean="0"/>
              <a:t>Primitive Operations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6" name="Rectangle 5"/>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7" name="Rectangle 6"/>
          <p:cNvSpPr/>
          <p:nvPr/>
        </p:nvSpPr>
        <p:spPr>
          <a:xfrm>
            <a:off x="0" y="0"/>
            <a:ext cx="9144000" cy="533400"/>
          </a:xfrm>
          <a:prstGeom prst="rect">
            <a:avLst/>
          </a:prstGeom>
          <a:solidFill>
            <a:srgbClr val="92D05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 ANALYSIS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8" name="Rectangle 7"/>
          <p:cNvSpPr/>
          <p:nvPr/>
        </p:nvSpPr>
        <p:spPr>
          <a:xfrm>
            <a:off x="381000" y="1447800"/>
            <a:ext cx="8534400" cy="1754326"/>
          </a:xfrm>
          <a:prstGeom prst="rect">
            <a:avLst/>
          </a:prstGeom>
        </p:spPr>
        <p:txBody>
          <a:bodyPr wrap="square">
            <a:spAutoFit/>
          </a:bodyPr>
          <a:lstStyle/>
          <a:p>
            <a:pPr marL="342900" indent="-342900">
              <a:buAutoNum type="arabicPeriod"/>
            </a:pPr>
            <a:r>
              <a:rPr lang="en-US" dirty="0" smtClean="0"/>
              <a:t>It is usually the most time-consuming operation in the algorithm’s innermost loop.</a:t>
            </a:r>
          </a:p>
          <a:p>
            <a:pPr marL="342900" indent="-342900">
              <a:buAutoNum type="arabicPeriod"/>
            </a:pPr>
            <a:endParaRPr lang="en-US" dirty="0" smtClean="0"/>
          </a:p>
          <a:p>
            <a:r>
              <a:rPr lang="en-US" dirty="0" smtClean="0"/>
              <a:t>For example: </a:t>
            </a:r>
          </a:p>
          <a:p>
            <a:r>
              <a:rPr lang="en-US" dirty="0" smtClean="0"/>
              <a:t>Sorting Algorithm : comparing elements (keys) of a list being sorted with each other</a:t>
            </a:r>
          </a:p>
          <a:p>
            <a:r>
              <a:rPr lang="en-US" dirty="0" smtClean="0"/>
              <a:t> for such algorithms</a:t>
            </a:r>
          </a:p>
          <a:p>
            <a:r>
              <a:rPr lang="en-US" dirty="0" smtClean="0"/>
              <a:t>			 the basic operation is a </a:t>
            </a:r>
            <a:r>
              <a:rPr lang="en-US" b="1" u="sng" dirty="0" smtClean="0"/>
              <a:t>key comparison</a:t>
            </a:r>
          </a:p>
        </p:txBody>
      </p:sp>
      <p:sp>
        <p:nvSpPr>
          <p:cNvPr id="9" name="TextBox 8"/>
          <p:cNvSpPr txBox="1"/>
          <p:nvPr/>
        </p:nvSpPr>
        <p:spPr>
          <a:xfrm>
            <a:off x="1828800" y="762000"/>
            <a:ext cx="5937075" cy="369332"/>
          </a:xfrm>
          <a:prstGeom prst="rect">
            <a:avLst/>
          </a:prstGeom>
          <a:noFill/>
        </p:spPr>
        <p:txBody>
          <a:bodyPr wrap="none" rtlCol="0">
            <a:spAutoFit/>
          </a:bodyPr>
          <a:lstStyle/>
          <a:p>
            <a:r>
              <a:rPr lang="en-US" b="1" dirty="0" smtClean="0">
                <a:solidFill>
                  <a:srgbClr val="7030A0"/>
                </a:solidFill>
              </a:rPr>
              <a:t>How to identify Basic/Primitive Operations of an Algorithm?</a:t>
            </a:r>
            <a:endParaRPr lang="en-US" b="1" dirty="0">
              <a:solidFill>
                <a:srgbClr val="7030A0"/>
              </a:solidFill>
            </a:endParaRPr>
          </a:p>
        </p:txBody>
      </p:sp>
      <p:sp>
        <p:nvSpPr>
          <p:cNvPr id="10" name="Rectangle 9"/>
          <p:cNvSpPr/>
          <p:nvPr/>
        </p:nvSpPr>
        <p:spPr>
          <a:xfrm>
            <a:off x="609600" y="3886200"/>
            <a:ext cx="8077200" cy="923330"/>
          </a:xfrm>
          <a:prstGeom prst="rect">
            <a:avLst/>
          </a:prstGeom>
        </p:spPr>
        <p:txBody>
          <a:bodyPr wrap="square">
            <a:spAutoFit/>
          </a:bodyPr>
          <a:lstStyle/>
          <a:p>
            <a:pPr algn="just"/>
            <a:r>
              <a:rPr lang="en-US" b="1" dirty="0" smtClean="0">
                <a:solidFill>
                  <a:srgbClr val="002060"/>
                </a:solidFill>
              </a:rPr>
              <a:t>Thus, the established framework for the analysis of an algorithm’s time efficiency suggests measuring it by counting the number of times the algorithm’s basic operation is executed on inputs of size </a:t>
            </a:r>
            <a:r>
              <a:rPr lang="en-US" b="1" i="1" dirty="0" smtClean="0">
                <a:solidFill>
                  <a:srgbClr val="002060"/>
                </a:solidFill>
              </a:rPr>
              <a:t>n.</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6" name="TextBox 5"/>
          <p:cNvSpPr txBox="1"/>
          <p:nvPr/>
        </p:nvSpPr>
        <p:spPr>
          <a:xfrm>
            <a:off x="2590800" y="1066800"/>
            <a:ext cx="3632533" cy="461665"/>
          </a:xfrm>
          <a:prstGeom prst="rect">
            <a:avLst/>
          </a:prstGeom>
          <a:noFill/>
        </p:spPr>
        <p:txBody>
          <a:bodyPr wrap="none" rtlCol="0">
            <a:spAutoFit/>
          </a:bodyPr>
          <a:lstStyle/>
          <a:p>
            <a:r>
              <a:rPr lang="en-IN" sz="2400" b="1" dirty="0" smtClean="0">
                <a:solidFill>
                  <a:srgbClr val="C00000"/>
                </a:solidFill>
              </a:rPr>
              <a:t>Set of Primitive Operations</a:t>
            </a:r>
            <a:endParaRPr lang="en-US" sz="2400" b="1" dirty="0">
              <a:solidFill>
                <a:srgbClr val="C00000"/>
              </a:solidFill>
            </a:endParaRPr>
          </a:p>
        </p:txBody>
      </p:sp>
      <p:sp>
        <p:nvSpPr>
          <p:cNvPr id="7" name="TextBox 6"/>
          <p:cNvSpPr txBox="1"/>
          <p:nvPr/>
        </p:nvSpPr>
        <p:spPr>
          <a:xfrm>
            <a:off x="2514600" y="2057400"/>
            <a:ext cx="3939284" cy="2585323"/>
          </a:xfrm>
          <a:prstGeom prst="rect">
            <a:avLst/>
          </a:prstGeom>
          <a:noFill/>
        </p:spPr>
        <p:txBody>
          <a:bodyPr wrap="none" rtlCol="0">
            <a:spAutoFit/>
          </a:bodyPr>
          <a:lstStyle/>
          <a:p>
            <a:pPr marL="363538" indent="-363538">
              <a:buFont typeface="Arial" pitchFamily="34" charset="0"/>
              <a:buChar char="•"/>
            </a:pPr>
            <a:r>
              <a:rPr lang="en-IN" b="1" dirty="0" smtClean="0"/>
              <a:t>Assigning a value to a variable</a:t>
            </a:r>
          </a:p>
          <a:p>
            <a:pPr marL="363538" indent="-363538">
              <a:buFont typeface="Arial" pitchFamily="34" charset="0"/>
              <a:buChar char="•"/>
            </a:pPr>
            <a:r>
              <a:rPr lang="en-IN" b="1" dirty="0" smtClean="0"/>
              <a:t>Calling a Function</a:t>
            </a:r>
          </a:p>
          <a:p>
            <a:pPr marL="363538" indent="-363538">
              <a:buFont typeface="Arial" pitchFamily="34" charset="0"/>
              <a:buChar char="•"/>
            </a:pPr>
            <a:r>
              <a:rPr lang="en-IN" b="1" dirty="0" smtClean="0"/>
              <a:t>Performing an arithmetic operation</a:t>
            </a:r>
          </a:p>
          <a:p>
            <a:pPr marL="363538" indent="-363538">
              <a:buFont typeface="Arial" pitchFamily="34" charset="0"/>
              <a:buChar char="•"/>
            </a:pPr>
            <a:r>
              <a:rPr lang="en-IN" b="1" dirty="0" smtClean="0"/>
              <a:t>Comparing two numbers</a:t>
            </a:r>
          </a:p>
          <a:p>
            <a:pPr marL="363538" indent="-363538">
              <a:buFont typeface="Arial" pitchFamily="34" charset="0"/>
              <a:buChar char="•"/>
            </a:pPr>
            <a:r>
              <a:rPr lang="en-IN" b="1" dirty="0" smtClean="0"/>
              <a:t>Indexing into an array</a:t>
            </a:r>
          </a:p>
          <a:p>
            <a:pPr marL="363538" indent="-363538">
              <a:buFont typeface="Arial" pitchFamily="34" charset="0"/>
              <a:buChar char="•"/>
            </a:pPr>
            <a:r>
              <a:rPr lang="en-IN" b="1" dirty="0" smtClean="0"/>
              <a:t>Following an object Reference</a:t>
            </a:r>
          </a:p>
          <a:p>
            <a:pPr marL="363538" indent="-363538">
              <a:buFont typeface="Arial" pitchFamily="34" charset="0"/>
              <a:buChar char="•"/>
            </a:pPr>
            <a:r>
              <a:rPr lang="en-IN" b="1" dirty="0" smtClean="0"/>
              <a:t>Returning from a Function</a:t>
            </a:r>
          </a:p>
          <a:p>
            <a:pPr marL="363538" indent="-363538">
              <a:buFont typeface="Arial" pitchFamily="34" charset="0"/>
              <a:buChar char="•"/>
            </a:pPr>
            <a:endParaRPr lang="en-IN" dirty="0" smtClean="0"/>
          </a:p>
          <a:p>
            <a:pPr>
              <a:buFont typeface="Arial" pitchFamily="34" charset="0"/>
              <a:buChar char="•"/>
            </a:pPr>
            <a:endParaRPr lang="en-US" dirty="0"/>
          </a:p>
        </p:txBody>
      </p:sp>
      <p:sp>
        <p:nvSpPr>
          <p:cNvPr id="8" name="Rectangle 7"/>
          <p:cNvSpPr/>
          <p:nvPr/>
        </p:nvSpPr>
        <p:spPr>
          <a:xfrm>
            <a:off x="0" y="0"/>
            <a:ext cx="9144000" cy="533400"/>
          </a:xfrm>
          <a:prstGeom prst="rect">
            <a:avLst/>
          </a:prstGeom>
          <a:solidFill>
            <a:srgbClr val="92D05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 ANALYSIS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6" name="Rectangle 5"/>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7" name="Rectangle 6"/>
          <p:cNvSpPr/>
          <p:nvPr/>
        </p:nvSpPr>
        <p:spPr>
          <a:xfrm>
            <a:off x="0" y="0"/>
            <a:ext cx="9144000" cy="533400"/>
          </a:xfrm>
          <a:prstGeom prst="rect">
            <a:avLst/>
          </a:prstGeom>
          <a:solidFill>
            <a:srgbClr val="92D05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 ANALYSIS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8" name="Rectangle 7"/>
          <p:cNvSpPr/>
          <p:nvPr/>
        </p:nvSpPr>
        <p:spPr>
          <a:xfrm>
            <a:off x="457200" y="685800"/>
            <a:ext cx="8305800" cy="677108"/>
          </a:xfrm>
          <a:prstGeom prst="rect">
            <a:avLst/>
          </a:prstGeom>
        </p:spPr>
        <p:txBody>
          <a:bodyPr wrap="square">
            <a:spAutoFit/>
          </a:bodyPr>
          <a:lstStyle/>
          <a:p>
            <a:r>
              <a:rPr lang="en-US" sz="2000" b="1" i="1" dirty="0" smtClean="0"/>
              <a:t>c</a:t>
            </a:r>
            <a:r>
              <a:rPr lang="en-US" sz="2000" b="1" i="1" baseline="-25000" dirty="0" smtClean="0"/>
              <a:t>op</a:t>
            </a:r>
            <a:r>
              <a:rPr lang="en-US" sz="2000" b="1" i="1" dirty="0" smtClean="0"/>
              <a:t> </a:t>
            </a:r>
            <a:r>
              <a:rPr lang="en-US" i="1" dirty="0" smtClean="0"/>
              <a:t> = The execution time of an algorithm’s </a:t>
            </a:r>
            <a:r>
              <a:rPr lang="en-US" dirty="0" smtClean="0"/>
              <a:t>basic operation on a particular computer </a:t>
            </a:r>
          </a:p>
          <a:p>
            <a:r>
              <a:rPr lang="en-US" b="1" i="1" dirty="0" smtClean="0"/>
              <a:t>C(n) </a:t>
            </a:r>
            <a:r>
              <a:rPr lang="en-US" i="1" dirty="0" smtClean="0"/>
              <a:t>= Number of </a:t>
            </a:r>
            <a:r>
              <a:rPr lang="en-US" dirty="0" smtClean="0"/>
              <a:t>times this operation needs to be executed for this algorithm</a:t>
            </a:r>
            <a:endParaRPr lang="en-US" dirty="0"/>
          </a:p>
        </p:txBody>
      </p:sp>
      <p:sp>
        <p:nvSpPr>
          <p:cNvPr id="9" name="Rectangle 8"/>
          <p:cNvSpPr/>
          <p:nvPr/>
        </p:nvSpPr>
        <p:spPr>
          <a:xfrm>
            <a:off x="3505200" y="1905000"/>
            <a:ext cx="4572000" cy="400110"/>
          </a:xfrm>
          <a:prstGeom prst="rect">
            <a:avLst/>
          </a:prstGeom>
        </p:spPr>
        <p:txBody>
          <a:bodyPr>
            <a:spAutoFit/>
          </a:bodyPr>
          <a:lstStyle/>
          <a:p>
            <a:r>
              <a:rPr lang="en-US" sz="2000" b="1" i="1" dirty="0" smtClean="0">
                <a:solidFill>
                  <a:srgbClr val="C00000"/>
                </a:solidFill>
              </a:rPr>
              <a:t>T (n) ≈ </a:t>
            </a:r>
            <a:r>
              <a:rPr lang="en-US" sz="2000" b="1" i="1" dirty="0" err="1" smtClean="0">
                <a:solidFill>
                  <a:srgbClr val="C00000"/>
                </a:solidFill>
              </a:rPr>
              <a:t>c</a:t>
            </a:r>
            <a:r>
              <a:rPr lang="en-US" sz="2000" b="1" i="1" baseline="-25000" dirty="0" err="1" smtClean="0">
                <a:solidFill>
                  <a:srgbClr val="C00000"/>
                </a:solidFill>
              </a:rPr>
              <a:t>op</a:t>
            </a:r>
            <a:r>
              <a:rPr lang="en-US" sz="2000" b="1" i="1" dirty="0" err="1" smtClean="0">
                <a:solidFill>
                  <a:srgbClr val="C00000"/>
                </a:solidFill>
              </a:rPr>
              <a:t>C</a:t>
            </a:r>
            <a:r>
              <a:rPr lang="en-US" sz="2000" b="1" i="1" dirty="0" smtClean="0">
                <a:solidFill>
                  <a:srgbClr val="C00000"/>
                </a:solidFill>
              </a:rPr>
              <a:t>(n)</a:t>
            </a:r>
            <a:endParaRPr lang="en-US" sz="2000" b="1" dirty="0">
              <a:solidFill>
                <a:srgbClr val="C00000"/>
              </a:solidFill>
            </a:endParaRPr>
          </a:p>
        </p:txBody>
      </p:sp>
      <p:sp>
        <p:nvSpPr>
          <p:cNvPr id="11" name="Rectangle 10"/>
          <p:cNvSpPr/>
          <p:nvPr/>
        </p:nvSpPr>
        <p:spPr>
          <a:xfrm>
            <a:off x="533400" y="1447800"/>
            <a:ext cx="3766929" cy="369332"/>
          </a:xfrm>
          <a:prstGeom prst="rect">
            <a:avLst/>
          </a:prstGeom>
        </p:spPr>
        <p:txBody>
          <a:bodyPr wrap="none">
            <a:spAutoFit/>
          </a:bodyPr>
          <a:lstStyle/>
          <a:p>
            <a:r>
              <a:rPr lang="en-US" b="1" i="1" dirty="0" smtClean="0"/>
              <a:t>T (n) </a:t>
            </a:r>
            <a:r>
              <a:rPr lang="en-US" i="1" dirty="0" smtClean="0"/>
              <a:t>= T</a:t>
            </a:r>
            <a:r>
              <a:rPr lang="en-US" dirty="0" smtClean="0"/>
              <a:t>he running time of a program</a:t>
            </a:r>
            <a:r>
              <a:rPr lang="en-US" i="1" dirty="0" smtClean="0"/>
              <a:t> </a:t>
            </a:r>
            <a:endParaRPr lang="en-US" dirty="0"/>
          </a:p>
        </p:txBody>
      </p:sp>
      <p:sp>
        <p:nvSpPr>
          <p:cNvPr id="12" name="Rectangle 11"/>
          <p:cNvSpPr/>
          <p:nvPr/>
        </p:nvSpPr>
        <p:spPr>
          <a:xfrm>
            <a:off x="914400" y="2819400"/>
            <a:ext cx="7772400" cy="2862322"/>
          </a:xfrm>
          <a:prstGeom prst="rect">
            <a:avLst/>
          </a:prstGeom>
        </p:spPr>
        <p:txBody>
          <a:bodyPr wrap="square">
            <a:spAutoFit/>
          </a:bodyPr>
          <a:lstStyle/>
          <a:p>
            <a:r>
              <a:rPr lang="en-US" b="1" dirty="0" smtClean="0">
                <a:solidFill>
                  <a:srgbClr val="FF0000"/>
                </a:solidFill>
              </a:rPr>
              <a:t>Caution!!!</a:t>
            </a:r>
          </a:p>
          <a:p>
            <a:r>
              <a:rPr lang="en-US" dirty="0" smtClean="0"/>
              <a:t> </a:t>
            </a:r>
          </a:p>
          <a:p>
            <a:pPr marL="361950" indent="-361950">
              <a:buFont typeface="Arial" pitchFamily="34" charset="0"/>
              <a:buChar char="•"/>
            </a:pPr>
            <a:r>
              <a:rPr lang="en-US" dirty="0" smtClean="0"/>
              <a:t>The count </a:t>
            </a:r>
            <a:r>
              <a:rPr lang="en-US" i="1" dirty="0" smtClean="0"/>
              <a:t>C(n) does not </a:t>
            </a:r>
            <a:r>
              <a:rPr lang="en-US" dirty="0" smtClean="0"/>
              <a:t>contain any information about operations that are not basic</a:t>
            </a:r>
          </a:p>
          <a:p>
            <a:pPr marL="361950" indent="-361950">
              <a:buFont typeface="Arial" pitchFamily="34" charset="0"/>
              <a:buChar char="•"/>
            </a:pPr>
            <a:r>
              <a:rPr lang="en-US" dirty="0" smtClean="0"/>
              <a:t>The count itself is often computed only approximately</a:t>
            </a:r>
          </a:p>
          <a:p>
            <a:pPr marL="361950" indent="-361950">
              <a:buFont typeface="Arial" pitchFamily="34" charset="0"/>
              <a:buChar char="•"/>
            </a:pPr>
            <a:r>
              <a:rPr lang="en-US" dirty="0" smtClean="0"/>
              <a:t>Further, the constant </a:t>
            </a:r>
            <a:r>
              <a:rPr lang="en-US" i="1" dirty="0" smtClean="0"/>
              <a:t>c</a:t>
            </a:r>
            <a:r>
              <a:rPr lang="en-US" i="1" baseline="-25000" dirty="0" smtClean="0"/>
              <a:t>op</a:t>
            </a:r>
            <a:r>
              <a:rPr lang="en-US" i="1" dirty="0" smtClean="0"/>
              <a:t> is </a:t>
            </a:r>
            <a:r>
              <a:rPr lang="en-US" dirty="0" smtClean="0"/>
              <a:t>also an approximation whose reliability is not always easy to assess. </a:t>
            </a:r>
          </a:p>
          <a:p>
            <a:pPr marL="361950" indent="-361950">
              <a:buFont typeface="Arial" pitchFamily="34" charset="0"/>
              <a:buChar char="•"/>
            </a:pPr>
            <a:endParaRPr lang="en-US" dirty="0" smtClean="0"/>
          </a:p>
          <a:p>
            <a:pPr marL="361950" indent="-361950"/>
            <a:r>
              <a:rPr lang="en-US" b="1" dirty="0" smtClean="0">
                <a:solidFill>
                  <a:srgbClr val="002060"/>
                </a:solidFill>
              </a:rPr>
              <a:t>Unless </a:t>
            </a:r>
            <a:r>
              <a:rPr lang="en-US" b="1" i="1" dirty="0" smtClean="0">
                <a:solidFill>
                  <a:srgbClr val="002060"/>
                </a:solidFill>
              </a:rPr>
              <a:t>n is extremely large or very small, the formula can give a reasonable estimate of </a:t>
            </a:r>
            <a:r>
              <a:rPr lang="en-US" b="1" dirty="0" smtClean="0">
                <a:solidFill>
                  <a:srgbClr val="002060"/>
                </a:solidFill>
              </a:rPr>
              <a:t>the algorithm’s running time</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9" name="Rectangle 8"/>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 Analysis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10" name="Rectangle 9"/>
          <p:cNvSpPr/>
          <p:nvPr/>
        </p:nvSpPr>
        <p:spPr>
          <a:xfrm>
            <a:off x="3657600" y="990600"/>
            <a:ext cx="1856406" cy="369332"/>
          </a:xfrm>
          <a:prstGeom prst="rect">
            <a:avLst/>
          </a:prstGeom>
        </p:spPr>
        <p:txBody>
          <a:bodyPr wrap="none">
            <a:spAutoFit/>
          </a:bodyPr>
          <a:lstStyle/>
          <a:p>
            <a:r>
              <a:rPr lang="en-US" b="1" dirty="0"/>
              <a:t>Orders of Growth</a:t>
            </a:r>
            <a:endParaRPr lang="en-US" dirty="0"/>
          </a:p>
        </p:txBody>
      </p:sp>
      <p:sp>
        <p:nvSpPr>
          <p:cNvPr id="11" name="Rectangle 10"/>
          <p:cNvSpPr/>
          <p:nvPr/>
        </p:nvSpPr>
        <p:spPr>
          <a:xfrm>
            <a:off x="1066800" y="2438400"/>
            <a:ext cx="6529406" cy="369332"/>
          </a:xfrm>
          <a:prstGeom prst="rect">
            <a:avLst/>
          </a:prstGeom>
        </p:spPr>
        <p:txBody>
          <a:bodyPr wrap="square">
            <a:spAutoFit/>
          </a:bodyPr>
          <a:lstStyle/>
          <a:p>
            <a:r>
              <a:rPr lang="en-US" dirty="0"/>
              <a:t>For large values of </a:t>
            </a:r>
            <a:r>
              <a:rPr lang="en-US" i="1" dirty="0"/>
              <a:t>n, it is the function’s order of growth that counts</a:t>
            </a:r>
            <a:endParaRPr lang="en-US" dirty="0"/>
          </a:p>
        </p:txBody>
      </p:sp>
      <p:sp>
        <p:nvSpPr>
          <p:cNvPr id="12" name="Rectangle 11"/>
          <p:cNvSpPr/>
          <p:nvPr/>
        </p:nvSpPr>
        <p:spPr>
          <a:xfrm>
            <a:off x="1143000" y="3048000"/>
            <a:ext cx="6729394" cy="1200329"/>
          </a:xfrm>
          <a:prstGeom prst="rect">
            <a:avLst/>
          </a:prstGeom>
        </p:spPr>
        <p:txBody>
          <a:bodyPr wrap="square">
            <a:spAutoFit/>
          </a:bodyPr>
          <a:lstStyle/>
          <a:p>
            <a:r>
              <a:rPr lang="en-US" dirty="0" smtClean="0"/>
              <a:t>the </a:t>
            </a:r>
            <a:r>
              <a:rPr lang="en-US" dirty="0"/>
              <a:t>function growing the slowest among these is </a:t>
            </a:r>
            <a:r>
              <a:rPr lang="en-US" dirty="0" smtClean="0"/>
              <a:t>the logarithmic </a:t>
            </a:r>
            <a:r>
              <a:rPr lang="en-US" dirty="0"/>
              <a:t>function. </a:t>
            </a:r>
            <a:endParaRPr lang="en-US" dirty="0" smtClean="0"/>
          </a:p>
          <a:p>
            <a:endParaRPr lang="en-US" dirty="0" smtClean="0"/>
          </a:p>
          <a:p>
            <a:r>
              <a:rPr lang="en-US" dirty="0" smtClean="0"/>
              <a:t>It </a:t>
            </a:r>
            <a:r>
              <a:rPr lang="en-US" dirty="0"/>
              <a:t>grows so slowly, in fact, that we should expect a program</a:t>
            </a:r>
          </a:p>
        </p:txBody>
      </p:sp>
      <p:sp>
        <p:nvSpPr>
          <p:cNvPr id="13" name="Rectangle 12"/>
          <p:cNvSpPr/>
          <p:nvPr/>
        </p:nvSpPr>
        <p:spPr>
          <a:xfrm>
            <a:off x="0" y="0"/>
            <a:ext cx="9144000" cy="533400"/>
          </a:xfrm>
          <a:prstGeom prst="rect">
            <a:avLst/>
          </a:prstGeom>
          <a:solidFill>
            <a:srgbClr val="92D05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 ANALYSIS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14" name="Rectangle 13"/>
          <p:cNvSpPr/>
          <p:nvPr/>
        </p:nvSpPr>
        <p:spPr>
          <a:xfrm>
            <a:off x="533400" y="1066800"/>
            <a:ext cx="2568332" cy="369332"/>
          </a:xfrm>
          <a:prstGeom prst="rect">
            <a:avLst/>
          </a:prstGeom>
          <a:solidFill>
            <a:schemeClr val="accent4">
              <a:lumMod val="20000"/>
              <a:lumOff val="80000"/>
            </a:schemeClr>
          </a:solidFill>
        </p:spPr>
        <p:txBody>
          <a:bodyPr wrap="none">
            <a:spAutoFit/>
          </a:bodyPr>
          <a:lstStyle/>
          <a:p>
            <a:r>
              <a:rPr lang="en-US" b="1" dirty="0" smtClean="0"/>
              <a:t>Measuring Running Time</a:t>
            </a:r>
            <a:endParaRPr lang="en-US" dirty="0"/>
          </a:p>
        </p:txBody>
      </p:sp>
      <p:cxnSp>
        <p:nvCxnSpPr>
          <p:cNvPr id="16" name="Straight Arrow Connector 15"/>
          <p:cNvCxnSpPr/>
          <p:nvPr/>
        </p:nvCxnSpPr>
        <p:spPr>
          <a:xfrm>
            <a:off x="3200400" y="1447800"/>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400800" y="1219200"/>
            <a:ext cx="2166234" cy="369332"/>
          </a:xfrm>
          <a:prstGeom prst="rect">
            <a:avLst/>
          </a:prstGeom>
          <a:solidFill>
            <a:srgbClr val="FFFF00"/>
          </a:solidFill>
        </p:spPr>
        <p:txBody>
          <a:bodyPr wrap="none">
            <a:spAutoFit/>
          </a:bodyPr>
          <a:lstStyle/>
          <a:p>
            <a:r>
              <a:rPr lang="en-US" b="1" dirty="0" smtClean="0"/>
              <a:t>Asymptotic Notation</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4" name="TextBox 3"/>
          <p:cNvSpPr txBox="1"/>
          <p:nvPr/>
        </p:nvSpPr>
        <p:spPr>
          <a:xfrm>
            <a:off x="381001" y="533400"/>
            <a:ext cx="8458200" cy="3170099"/>
          </a:xfrm>
          <a:prstGeom prst="rect">
            <a:avLst/>
          </a:prstGeom>
          <a:noFill/>
        </p:spPr>
        <p:txBody>
          <a:bodyPr wrap="square" rtlCol="0">
            <a:spAutoFit/>
          </a:bodyPr>
          <a:lstStyle/>
          <a:p>
            <a:pPr algn="ctr"/>
            <a:r>
              <a:rPr lang="en-IN" sz="2000" b="1" dirty="0" smtClean="0">
                <a:solidFill>
                  <a:srgbClr val="FF0000"/>
                </a:solidFill>
              </a:rPr>
              <a:t>Order of Growth</a:t>
            </a:r>
          </a:p>
          <a:p>
            <a:endParaRPr lang="en-IN" sz="2000" b="1" dirty="0" smtClean="0">
              <a:solidFill>
                <a:srgbClr val="002060"/>
              </a:solidFill>
            </a:endParaRPr>
          </a:p>
          <a:p>
            <a:r>
              <a:rPr lang="en-IN" sz="2000" b="1" dirty="0" smtClean="0">
                <a:solidFill>
                  <a:srgbClr val="002060"/>
                </a:solidFill>
              </a:rPr>
              <a:t>Any algorithm is expected to work fast for any input size</a:t>
            </a:r>
          </a:p>
          <a:p>
            <a:endParaRPr lang="en-IN" sz="2000" b="1" dirty="0" smtClean="0">
              <a:solidFill>
                <a:srgbClr val="002060"/>
              </a:solidFill>
            </a:endParaRPr>
          </a:p>
          <a:p>
            <a:r>
              <a:rPr lang="en-IN" sz="2000" b="1" dirty="0" smtClean="0">
                <a:solidFill>
                  <a:srgbClr val="002060"/>
                </a:solidFill>
              </a:rPr>
              <a:t>For smaller input size our algorithm will work fine</a:t>
            </a:r>
          </a:p>
          <a:p>
            <a:r>
              <a:rPr lang="en-IN" sz="2000" b="1" dirty="0" smtClean="0">
                <a:solidFill>
                  <a:srgbClr val="002060"/>
                </a:solidFill>
              </a:rPr>
              <a:t>But</a:t>
            </a:r>
          </a:p>
          <a:p>
            <a:r>
              <a:rPr lang="en-IN" sz="2000" b="1" dirty="0" smtClean="0">
                <a:solidFill>
                  <a:srgbClr val="002060"/>
                </a:solidFill>
              </a:rPr>
              <a:t>For higher input size the execution time is much higher</a:t>
            </a:r>
          </a:p>
          <a:p>
            <a:endParaRPr lang="en-IN" sz="2000" b="1" dirty="0" smtClean="0">
              <a:solidFill>
                <a:srgbClr val="002060"/>
              </a:solidFill>
            </a:endParaRPr>
          </a:p>
          <a:p>
            <a:r>
              <a:rPr lang="en-IN" sz="2000" b="1" dirty="0" smtClean="0">
                <a:solidFill>
                  <a:srgbClr val="002060"/>
                </a:solidFill>
              </a:rPr>
              <a:t>By increasing the size of n (input size) we can analyse how well our algorithm works</a:t>
            </a:r>
            <a:endParaRPr lang="en-US" sz="2000" b="1" dirty="0">
              <a:solidFill>
                <a:srgbClr val="002060"/>
              </a:solidFill>
            </a:endParaRPr>
          </a:p>
        </p:txBody>
      </p:sp>
      <p:sp>
        <p:nvSpPr>
          <p:cNvPr id="5" name="Rectangle 4"/>
          <p:cNvSpPr/>
          <p:nvPr/>
        </p:nvSpPr>
        <p:spPr>
          <a:xfrm>
            <a:off x="3657600" y="4648200"/>
            <a:ext cx="19812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rgbClr val="FF0000"/>
                </a:solidFill>
              </a:rPr>
              <a:t>Algorithm</a:t>
            </a:r>
            <a:endParaRPr lang="en-US" b="1" dirty="0">
              <a:solidFill>
                <a:srgbClr val="FF0000"/>
              </a:solidFill>
            </a:endParaRPr>
          </a:p>
        </p:txBody>
      </p:sp>
      <p:sp>
        <p:nvSpPr>
          <p:cNvPr id="6" name="Rectangle 5"/>
          <p:cNvSpPr/>
          <p:nvPr/>
        </p:nvSpPr>
        <p:spPr>
          <a:xfrm>
            <a:off x="2286000" y="3657600"/>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81200" y="4267200"/>
            <a:ext cx="838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76400" y="5334000"/>
            <a:ext cx="1524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5" idx="3"/>
          </p:cNvCxnSpPr>
          <p:nvPr/>
        </p:nvCxnSpPr>
        <p:spPr>
          <a:xfrm flipV="1">
            <a:off x="5638800" y="4876800"/>
            <a:ext cx="381000" cy="381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743200" y="3810000"/>
            <a:ext cx="9144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3"/>
            <a:endCxn id="5" idx="1"/>
          </p:cNvCxnSpPr>
          <p:nvPr/>
        </p:nvCxnSpPr>
        <p:spPr>
          <a:xfrm>
            <a:off x="2819400" y="4648200"/>
            <a:ext cx="8382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3"/>
          </p:cNvCxnSpPr>
          <p:nvPr/>
        </p:nvCxnSpPr>
        <p:spPr>
          <a:xfrm flipV="1">
            <a:off x="3200400" y="5105400"/>
            <a:ext cx="4572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886200" y="3657600"/>
            <a:ext cx="1905000" cy="923330"/>
          </a:xfrm>
          <a:prstGeom prst="rect">
            <a:avLst/>
          </a:prstGeom>
          <a:noFill/>
        </p:spPr>
        <p:txBody>
          <a:bodyPr wrap="square" rtlCol="0">
            <a:spAutoFit/>
          </a:bodyPr>
          <a:lstStyle/>
          <a:p>
            <a:r>
              <a:rPr lang="en-IN" sz="5400" dirty="0" smtClean="0">
                <a:solidFill>
                  <a:srgbClr val="002060"/>
                </a:solidFill>
              </a:rPr>
              <a:t>RT=?</a:t>
            </a:r>
            <a:endParaRPr lang="en-US" sz="5400" dirty="0">
              <a:solidFill>
                <a:srgbClr val="002060"/>
              </a:solidFill>
            </a:endParaRPr>
          </a:p>
        </p:txBody>
      </p:sp>
      <p:sp>
        <p:nvSpPr>
          <p:cNvPr id="25" name="Rectangle 24"/>
          <p:cNvSpPr/>
          <p:nvPr/>
        </p:nvSpPr>
        <p:spPr>
          <a:xfrm>
            <a:off x="7239000" y="37338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086600" y="4572000"/>
            <a:ext cx="685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5562600"/>
            <a:ext cx="1219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229600" y="37338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229600" y="45720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229600" y="55626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rot="16200000" flipH="1">
            <a:off x="6477000" y="5257800"/>
            <a:ext cx="31242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019800" y="46482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stCxn id="24" idx="3"/>
          </p:cNvCxnSpPr>
          <p:nvPr/>
        </p:nvCxnSpPr>
        <p:spPr>
          <a:xfrm flipV="1">
            <a:off x="5791200" y="4114800"/>
            <a:ext cx="1295400" cy="446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4" idx="3"/>
          </p:cNvCxnSpPr>
          <p:nvPr/>
        </p:nvCxnSpPr>
        <p:spPr>
          <a:xfrm flipV="1">
            <a:off x="5791200" y="3429000"/>
            <a:ext cx="2514600" cy="69026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4" name="TextBox 3"/>
          <p:cNvSpPr txBox="1"/>
          <p:nvPr/>
        </p:nvSpPr>
        <p:spPr>
          <a:xfrm>
            <a:off x="609601" y="1066800"/>
            <a:ext cx="7467600" cy="4401205"/>
          </a:xfrm>
          <a:prstGeom prst="rect">
            <a:avLst/>
          </a:prstGeom>
          <a:noFill/>
        </p:spPr>
        <p:txBody>
          <a:bodyPr wrap="square" rtlCol="0">
            <a:spAutoFit/>
          </a:bodyPr>
          <a:lstStyle/>
          <a:p>
            <a:r>
              <a:rPr lang="en-IN" sz="2000" b="1" dirty="0" smtClean="0">
                <a:solidFill>
                  <a:srgbClr val="002060"/>
                </a:solidFill>
              </a:rPr>
              <a:t>Let input size, n=5 and we have sorted elements </a:t>
            </a:r>
          </a:p>
          <a:p>
            <a:endParaRPr lang="en-IN" sz="2000" b="1" dirty="0" smtClean="0">
              <a:solidFill>
                <a:srgbClr val="002060"/>
              </a:solidFill>
            </a:endParaRPr>
          </a:p>
          <a:p>
            <a:r>
              <a:rPr lang="en-IN" sz="2000" b="1" dirty="0" smtClean="0">
                <a:solidFill>
                  <a:srgbClr val="002060"/>
                </a:solidFill>
              </a:rPr>
              <a:t>List = 25, 29, 10, 15, 2</a:t>
            </a:r>
          </a:p>
          <a:p>
            <a:endParaRPr lang="en-IN" sz="2000" b="1" dirty="0" smtClean="0">
              <a:solidFill>
                <a:srgbClr val="002060"/>
              </a:solidFill>
            </a:endParaRPr>
          </a:p>
          <a:p>
            <a:r>
              <a:rPr lang="en-IN" sz="2000" b="1" dirty="0" smtClean="0">
                <a:solidFill>
                  <a:srgbClr val="002060"/>
                </a:solidFill>
              </a:rPr>
              <a:t>So, for n=5 our algorithm will work fine but what if n = 5000?</a:t>
            </a:r>
          </a:p>
          <a:p>
            <a:endParaRPr lang="en-IN" sz="2000" b="1" dirty="0" smtClean="0">
              <a:solidFill>
                <a:srgbClr val="002060"/>
              </a:solidFill>
            </a:endParaRPr>
          </a:p>
          <a:p>
            <a:r>
              <a:rPr lang="en-IN" sz="2000" b="1" dirty="0" smtClean="0">
                <a:solidFill>
                  <a:srgbClr val="002060"/>
                </a:solidFill>
              </a:rPr>
              <a:t>So our algorithm will take much longer time to sort the elements</a:t>
            </a:r>
          </a:p>
          <a:p>
            <a:endParaRPr lang="en-IN" sz="2000" b="1" dirty="0" smtClean="0">
              <a:solidFill>
                <a:srgbClr val="002060"/>
              </a:solidFill>
            </a:endParaRPr>
          </a:p>
          <a:p>
            <a:r>
              <a:rPr lang="en-IN" sz="2000" b="1" dirty="0" smtClean="0">
                <a:solidFill>
                  <a:srgbClr val="002060"/>
                </a:solidFill>
              </a:rPr>
              <a:t>So, how the behaviour of algorithm changes with the no. Of inputs will give the analysis of the algorithm and is called the </a:t>
            </a:r>
          </a:p>
          <a:p>
            <a:endParaRPr lang="en-IN" sz="2000" b="1" dirty="0" smtClean="0">
              <a:solidFill>
                <a:srgbClr val="002060"/>
              </a:solidFill>
            </a:endParaRPr>
          </a:p>
          <a:p>
            <a:pPr algn="ctr"/>
            <a:r>
              <a:rPr lang="en-IN" sz="2000" b="1" dirty="0" smtClean="0">
                <a:solidFill>
                  <a:srgbClr val="C00000"/>
                </a:solidFill>
              </a:rPr>
              <a:t>Order of Growth</a:t>
            </a:r>
          </a:p>
          <a:p>
            <a:endParaRPr lang="en-IN" sz="2000" b="1" dirty="0" smtClean="0">
              <a:solidFill>
                <a:srgbClr val="002060"/>
              </a:solidFill>
            </a:endParaRPr>
          </a:p>
          <a:p>
            <a:endParaRPr lang="en-US" sz="2000" b="1"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Dr. Jyoti Lakhani</a:t>
            </a:r>
            <a:endParaRPr lang="en-US"/>
          </a:p>
        </p:txBody>
      </p:sp>
      <p:sp>
        <p:nvSpPr>
          <p:cNvPr id="7" name="Rectangle 6"/>
          <p:cNvSpPr/>
          <p:nvPr/>
        </p:nvSpPr>
        <p:spPr>
          <a:xfrm>
            <a:off x="762000" y="609600"/>
            <a:ext cx="7848600" cy="923330"/>
          </a:xfrm>
          <a:prstGeom prst="rect">
            <a:avLst/>
          </a:prstGeom>
        </p:spPr>
        <p:txBody>
          <a:bodyPr wrap="square">
            <a:spAutoFit/>
          </a:bodyPr>
          <a:lstStyle/>
          <a:p>
            <a:r>
              <a:rPr lang="en-US" dirty="0" smtClean="0">
                <a:solidFill>
                  <a:srgbClr val="002060"/>
                </a:solidFill>
              </a:rPr>
              <a:t>An </a:t>
            </a:r>
            <a:r>
              <a:rPr lang="en-US" b="1" i="1" dirty="0" smtClean="0">
                <a:solidFill>
                  <a:srgbClr val="002060"/>
                </a:solidFill>
              </a:rPr>
              <a:t>algorithm is a sequence of unambiguous instructions for solving a </a:t>
            </a:r>
            <a:r>
              <a:rPr lang="en-US" dirty="0" smtClean="0">
                <a:solidFill>
                  <a:srgbClr val="002060"/>
                </a:solidFill>
              </a:rPr>
              <a:t>problem, i.e., for obtaining a required output for any legitimate input in a finite amount of time.</a:t>
            </a:r>
            <a:endParaRPr lang="en-US" dirty="0">
              <a:solidFill>
                <a:srgbClr val="002060"/>
              </a:solidFill>
            </a:endParaRPr>
          </a:p>
        </p:txBody>
      </p:sp>
      <p:sp>
        <p:nvSpPr>
          <p:cNvPr id="8" name="Rectangle 7"/>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9" name="Rectangle 8"/>
          <p:cNvSpPr/>
          <p:nvPr/>
        </p:nvSpPr>
        <p:spPr>
          <a:xfrm>
            <a:off x="3733800" y="1676400"/>
            <a:ext cx="17526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smtClean="0"/>
              <a:t>Problem</a:t>
            </a:r>
            <a:endParaRPr lang="en-US" b="1" dirty="0"/>
          </a:p>
        </p:txBody>
      </p:sp>
      <p:sp>
        <p:nvSpPr>
          <p:cNvPr id="10" name="Rectangle 9"/>
          <p:cNvSpPr/>
          <p:nvPr/>
        </p:nvSpPr>
        <p:spPr>
          <a:xfrm>
            <a:off x="3733800" y="2819400"/>
            <a:ext cx="17526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smtClean="0"/>
              <a:t>Algorithm</a:t>
            </a:r>
            <a:endParaRPr lang="en-US" b="1" dirty="0"/>
          </a:p>
        </p:txBody>
      </p:sp>
      <p:sp>
        <p:nvSpPr>
          <p:cNvPr id="11" name="Rectangle 10"/>
          <p:cNvSpPr/>
          <p:nvPr/>
        </p:nvSpPr>
        <p:spPr>
          <a:xfrm>
            <a:off x="3733800" y="3962400"/>
            <a:ext cx="17526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smtClean="0"/>
              <a:t>Program</a:t>
            </a:r>
            <a:endParaRPr lang="en-US" b="1" dirty="0"/>
          </a:p>
        </p:txBody>
      </p:sp>
      <p:pic>
        <p:nvPicPr>
          <p:cNvPr id="19458" name="Picture 2" descr="Image result for computer"/>
          <p:cNvPicPr>
            <a:picLocks noChangeAspect="1" noChangeArrowheads="1"/>
          </p:cNvPicPr>
          <p:nvPr/>
        </p:nvPicPr>
        <p:blipFill>
          <a:blip r:embed="rId2"/>
          <a:srcRect/>
          <a:stretch>
            <a:fillRect/>
          </a:stretch>
        </p:blipFill>
        <p:spPr bwMode="auto">
          <a:xfrm>
            <a:off x="4090416" y="4953000"/>
            <a:ext cx="1036955" cy="876300"/>
          </a:xfrm>
          <a:prstGeom prst="rect">
            <a:avLst/>
          </a:prstGeom>
          <a:noFill/>
        </p:spPr>
      </p:pic>
      <p:sp>
        <p:nvSpPr>
          <p:cNvPr id="12" name="Rectangle 11"/>
          <p:cNvSpPr/>
          <p:nvPr/>
        </p:nvSpPr>
        <p:spPr>
          <a:xfrm>
            <a:off x="1447800" y="5105400"/>
            <a:ext cx="17526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smtClean="0"/>
              <a:t>Input</a:t>
            </a:r>
            <a:endParaRPr lang="en-US" b="1" dirty="0"/>
          </a:p>
        </p:txBody>
      </p:sp>
      <p:sp>
        <p:nvSpPr>
          <p:cNvPr id="13" name="Rectangle 12"/>
          <p:cNvSpPr/>
          <p:nvPr/>
        </p:nvSpPr>
        <p:spPr>
          <a:xfrm>
            <a:off x="5943600" y="5105400"/>
            <a:ext cx="17526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smtClean="0"/>
              <a:t>Output</a:t>
            </a:r>
            <a:endParaRPr lang="en-US" b="1" dirty="0"/>
          </a:p>
        </p:txBody>
      </p:sp>
      <p:cxnSp>
        <p:nvCxnSpPr>
          <p:cNvPr id="15" name="Straight Arrow Connector 14"/>
          <p:cNvCxnSpPr>
            <a:stCxn id="9" idx="2"/>
            <a:endCxn id="10" idx="0"/>
          </p:cNvCxnSpPr>
          <p:nvPr/>
        </p:nvCxnSpPr>
        <p:spPr>
          <a:xfrm rot="5400000">
            <a:off x="4305300" y="25146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2"/>
            <a:endCxn id="11" idx="0"/>
          </p:cNvCxnSpPr>
          <p:nvPr/>
        </p:nvCxnSpPr>
        <p:spPr>
          <a:xfrm rot="5400000">
            <a:off x="4305300" y="36576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2"/>
            <a:endCxn id="19458" idx="0"/>
          </p:cNvCxnSpPr>
          <p:nvPr/>
        </p:nvCxnSpPr>
        <p:spPr>
          <a:xfrm rot="5400000">
            <a:off x="4380897" y="4723797"/>
            <a:ext cx="457200" cy="12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3"/>
            <a:endCxn id="19458" idx="1"/>
          </p:cNvCxnSpPr>
          <p:nvPr/>
        </p:nvCxnSpPr>
        <p:spPr>
          <a:xfrm>
            <a:off x="3200400" y="5372100"/>
            <a:ext cx="890016" cy="19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9458" idx="3"/>
            <a:endCxn id="13" idx="1"/>
          </p:cNvCxnSpPr>
          <p:nvPr/>
        </p:nvCxnSpPr>
        <p:spPr>
          <a:xfrm flipV="1">
            <a:off x="5127371" y="5372100"/>
            <a:ext cx="816229" cy="19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4" name="TextBox 3"/>
          <p:cNvSpPr txBox="1"/>
          <p:nvPr/>
        </p:nvSpPr>
        <p:spPr>
          <a:xfrm>
            <a:off x="533400" y="1143000"/>
            <a:ext cx="7848600" cy="3539430"/>
          </a:xfrm>
          <a:prstGeom prst="rect">
            <a:avLst/>
          </a:prstGeom>
          <a:noFill/>
        </p:spPr>
        <p:txBody>
          <a:bodyPr wrap="square" rtlCol="0">
            <a:spAutoFit/>
          </a:bodyPr>
          <a:lstStyle/>
          <a:p>
            <a:r>
              <a:rPr lang="en-IN" sz="2800" b="1" dirty="0" smtClean="0">
                <a:solidFill>
                  <a:srgbClr val="002060"/>
                </a:solidFill>
              </a:rPr>
              <a:t>For calculating the order of growth we have to go for higher value of n, because</a:t>
            </a:r>
          </a:p>
          <a:p>
            <a:endParaRPr lang="en-IN" sz="2800" b="1" dirty="0" smtClean="0">
              <a:solidFill>
                <a:srgbClr val="002060"/>
              </a:solidFill>
            </a:endParaRPr>
          </a:p>
          <a:p>
            <a:pPr marL="712788" indent="-349250">
              <a:buAutoNum type="arabicPeriod"/>
            </a:pPr>
            <a:r>
              <a:rPr lang="en-IN" sz="2800" b="1" dirty="0" smtClean="0">
                <a:solidFill>
                  <a:srgbClr val="002060"/>
                </a:solidFill>
              </a:rPr>
              <a:t>As the input size grow higher, algorithm makes delays</a:t>
            </a:r>
          </a:p>
          <a:p>
            <a:pPr marL="712788" indent="-349250">
              <a:buAutoNum type="arabicPeriod"/>
            </a:pPr>
            <a:endParaRPr lang="en-IN" sz="2800" b="1" dirty="0" smtClean="0">
              <a:solidFill>
                <a:srgbClr val="002060"/>
              </a:solidFill>
            </a:endParaRPr>
          </a:p>
          <a:p>
            <a:pPr marL="712788" indent="-349250">
              <a:buAutoNum type="arabicPeriod"/>
            </a:pPr>
            <a:r>
              <a:rPr lang="en-IN" sz="2800" b="1" dirty="0" smtClean="0">
                <a:solidFill>
                  <a:srgbClr val="002060"/>
                </a:solidFill>
              </a:rPr>
              <a:t>For all real time applications we have higher values of n</a:t>
            </a:r>
            <a:endParaRPr lang="en-US" sz="2800" b="1" dirty="0">
              <a:solidFill>
                <a:srgbClr val="00206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8" name="Rectangle 7"/>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9" name="Rectangle 8"/>
          <p:cNvSpPr/>
          <p:nvPr/>
        </p:nvSpPr>
        <p:spPr>
          <a:xfrm>
            <a:off x="0" y="0"/>
            <a:ext cx="9144000" cy="533400"/>
          </a:xfrm>
          <a:prstGeom prst="rect">
            <a:avLst/>
          </a:prstGeom>
          <a:solidFill>
            <a:srgbClr val="92D05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 ANALYSIS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pic>
        <p:nvPicPr>
          <p:cNvPr id="13318" name="Picture 6" descr="See the source image"/>
          <p:cNvPicPr>
            <a:picLocks noChangeAspect="1" noChangeArrowheads="1"/>
          </p:cNvPicPr>
          <p:nvPr/>
        </p:nvPicPr>
        <p:blipFill>
          <a:blip r:embed="rId2"/>
          <a:srcRect/>
          <a:stretch>
            <a:fillRect/>
          </a:stretch>
        </p:blipFill>
        <p:spPr bwMode="auto">
          <a:xfrm>
            <a:off x="1447800" y="685800"/>
            <a:ext cx="6076950" cy="4562476"/>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7" name="Rectangle 6"/>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 Analysis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pic>
        <p:nvPicPr>
          <p:cNvPr id="1026" name="Picture 2"/>
          <p:cNvPicPr>
            <a:picLocks noChangeAspect="1" noChangeArrowheads="1"/>
          </p:cNvPicPr>
          <p:nvPr/>
        </p:nvPicPr>
        <p:blipFill>
          <a:blip r:embed="rId2"/>
          <a:srcRect l="21413" t="22461" r="27525" b="37500"/>
          <a:stretch>
            <a:fillRect/>
          </a:stretch>
        </p:blipFill>
        <p:spPr bwMode="auto">
          <a:xfrm>
            <a:off x="533399" y="914400"/>
            <a:ext cx="8378283" cy="3505200"/>
          </a:xfrm>
          <a:prstGeom prst="rect">
            <a:avLst/>
          </a:prstGeom>
          <a:noFill/>
          <a:ln w="9525">
            <a:noFill/>
            <a:miter lim="800000"/>
            <a:headEnd/>
            <a:tailEnd/>
          </a:ln>
          <a:effectLst/>
        </p:spPr>
      </p:pic>
      <p:sp>
        <p:nvSpPr>
          <p:cNvPr id="16" name="Rectangle 15"/>
          <p:cNvSpPr/>
          <p:nvPr/>
        </p:nvSpPr>
        <p:spPr>
          <a:xfrm>
            <a:off x="0" y="0"/>
            <a:ext cx="9144000" cy="533400"/>
          </a:xfrm>
          <a:prstGeom prst="rect">
            <a:avLst/>
          </a:prstGeom>
          <a:solidFill>
            <a:srgbClr val="92D05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 ANALYSIS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pic>
        <p:nvPicPr>
          <p:cNvPr id="74754" name="Picture 2" descr="See the source image"/>
          <p:cNvPicPr>
            <a:picLocks noChangeAspect="1" noChangeArrowheads="1"/>
          </p:cNvPicPr>
          <p:nvPr/>
        </p:nvPicPr>
        <p:blipFill>
          <a:blip r:embed="rId2"/>
          <a:srcRect/>
          <a:stretch>
            <a:fillRect/>
          </a:stretch>
        </p:blipFill>
        <p:spPr bwMode="auto">
          <a:xfrm>
            <a:off x="1295400" y="762000"/>
            <a:ext cx="6962775" cy="4991101"/>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4" name="TextBox 3"/>
          <p:cNvSpPr txBox="1"/>
          <p:nvPr/>
        </p:nvSpPr>
        <p:spPr>
          <a:xfrm>
            <a:off x="1143000" y="1676400"/>
            <a:ext cx="6569940" cy="3170099"/>
          </a:xfrm>
          <a:prstGeom prst="rect">
            <a:avLst/>
          </a:prstGeom>
          <a:noFill/>
        </p:spPr>
        <p:txBody>
          <a:bodyPr wrap="none" rtlCol="0">
            <a:spAutoFit/>
          </a:bodyPr>
          <a:lstStyle/>
          <a:p>
            <a:pPr marL="342900" indent="-342900">
              <a:buAutoNum type="arabicPeriod"/>
            </a:pPr>
            <a:r>
              <a:rPr lang="en-IN" sz="2000" b="1" dirty="0" smtClean="0">
                <a:solidFill>
                  <a:srgbClr val="C00000"/>
                </a:solidFill>
              </a:rPr>
              <a:t>Constant Function</a:t>
            </a:r>
          </a:p>
          <a:p>
            <a:pPr marL="342900" indent="-342900">
              <a:buAutoNum type="arabicPeriod"/>
            </a:pPr>
            <a:endParaRPr lang="en-IN" sz="2000" b="1" dirty="0" smtClean="0">
              <a:solidFill>
                <a:srgbClr val="002060"/>
              </a:solidFill>
            </a:endParaRPr>
          </a:p>
          <a:p>
            <a:pPr marL="342900" indent="-342900"/>
            <a:r>
              <a:rPr lang="en-IN" sz="2000" b="1" dirty="0" smtClean="0">
                <a:solidFill>
                  <a:srgbClr val="002060"/>
                </a:solidFill>
              </a:rPr>
              <a:t>Simplest function:		      (Some fixed Constant)</a:t>
            </a:r>
          </a:p>
          <a:p>
            <a:pPr marL="342900" indent="-342900"/>
            <a:endParaRPr lang="en-IN" sz="2000" b="1" dirty="0" smtClean="0">
              <a:solidFill>
                <a:srgbClr val="002060"/>
              </a:solidFill>
            </a:endParaRPr>
          </a:p>
          <a:p>
            <a:pPr marL="342900" indent="-342900"/>
            <a:r>
              <a:rPr lang="en-IN" sz="2000" b="1" dirty="0" smtClean="0">
                <a:solidFill>
                  <a:srgbClr val="002060"/>
                </a:solidFill>
              </a:rPr>
              <a:t>Value of n does not matter</a:t>
            </a:r>
          </a:p>
          <a:p>
            <a:pPr marL="342900" indent="-342900"/>
            <a:endParaRPr lang="en-IN" sz="2000" b="1" dirty="0" smtClean="0">
              <a:solidFill>
                <a:srgbClr val="002060"/>
              </a:solidFill>
            </a:endParaRPr>
          </a:p>
          <a:p>
            <a:pPr marL="342900" indent="-342900"/>
            <a:r>
              <a:rPr lang="en-IN" sz="2000" b="1" dirty="0" smtClean="0">
                <a:solidFill>
                  <a:srgbClr val="002060"/>
                </a:solidFill>
              </a:rPr>
              <a:t>Example: </a:t>
            </a:r>
          </a:p>
          <a:p>
            <a:pPr marL="342900" indent="-342900"/>
            <a:r>
              <a:rPr lang="en-IN" sz="2000" b="1" dirty="0" smtClean="0">
                <a:solidFill>
                  <a:srgbClr val="002060"/>
                </a:solidFill>
              </a:rPr>
              <a:t>	adding two numbers</a:t>
            </a:r>
          </a:p>
          <a:p>
            <a:pPr marL="342900" indent="-342900"/>
            <a:r>
              <a:rPr lang="en-IN" sz="2000" b="1" dirty="0" smtClean="0">
                <a:solidFill>
                  <a:srgbClr val="002060"/>
                </a:solidFill>
              </a:rPr>
              <a:t>	Assigning Variable</a:t>
            </a:r>
          </a:p>
          <a:p>
            <a:pPr marL="342900" indent="-342900"/>
            <a:r>
              <a:rPr lang="en-IN" sz="2000" b="1" dirty="0" smtClean="0">
                <a:solidFill>
                  <a:srgbClr val="002060"/>
                </a:solidFill>
              </a:rPr>
              <a:t>	Comparing two Numbers</a:t>
            </a:r>
            <a:endParaRPr lang="en-US" sz="2000" b="1"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4819"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05200" y="2286000"/>
            <a:ext cx="933450" cy="3048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4" name="TextBox 3"/>
          <p:cNvSpPr txBox="1"/>
          <p:nvPr/>
        </p:nvSpPr>
        <p:spPr>
          <a:xfrm>
            <a:off x="1905000" y="1219200"/>
            <a:ext cx="5019516" cy="4708981"/>
          </a:xfrm>
          <a:prstGeom prst="rect">
            <a:avLst/>
          </a:prstGeom>
          <a:noFill/>
        </p:spPr>
        <p:txBody>
          <a:bodyPr wrap="none" rtlCol="0">
            <a:spAutoFit/>
          </a:bodyPr>
          <a:lstStyle/>
          <a:p>
            <a:r>
              <a:rPr lang="en-IN" sz="2000" b="1" dirty="0" smtClean="0">
                <a:solidFill>
                  <a:srgbClr val="C00000"/>
                </a:solidFill>
              </a:rPr>
              <a:t>2. Logarithm Function</a:t>
            </a:r>
          </a:p>
          <a:p>
            <a:endParaRPr lang="en-IN" sz="2000" b="1" dirty="0" smtClean="0">
              <a:solidFill>
                <a:srgbClr val="002060"/>
              </a:solidFill>
            </a:endParaRPr>
          </a:p>
          <a:p>
            <a:endParaRPr lang="en-IN" sz="2000" b="1" dirty="0" smtClean="0">
              <a:solidFill>
                <a:srgbClr val="002060"/>
              </a:solidFill>
            </a:endParaRPr>
          </a:p>
          <a:p>
            <a:endParaRPr lang="en-IN" sz="2000" b="1" dirty="0" smtClean="0">
              <a:solidFill>
                <a:srgbClr val="002060"/>
              </a:solidFill>
            </a:endParaRPr>
          </a:p>
          <a:p>
            <a:r>
              <a:rPr lang="en-IN" sz="2000" b="1" dirty="0" smtClean="0">
                <a:solidFill>
                  <a:srgbClr val="002060"/>
                </a:solidFill>
              </a:rPr>
              <a:t>For some constant b &gt; 1</a:t>
            </a:r>
          </a:p>
          <a:p>
            <a:endParaRPr lang="en-IN" sz="2000" b="1" dirty="0" smtClean="0">
              <a:solidFill>
                <a:srgbClr val="002060"/>
              </a:solidFill>
            </a:endParaRPr>
          </a:p>
          <a:p>
            <a:r>
              <a:rPr lang="en-IN" sz="2000" b="1" dirty="0" smtClean="0">
                <a:solidFill>
                  <a:srgbClr val="002060"/>
                </a:solidFill>
              </a:rPr>
              <a:t>This function is defined as :</a:t>
            </a:r>
          </a:p>
          <a:p>
            <a:r>
              <a:rPr lang="en-IN" sz="2000" b="1" dirty="0" smtClean="0">
                <a:solidFill>
                  <a:srgbClr val="002060"/>
                </a:solidFill>
              </a:rPr>
              <a:t>X = log b n if and only if </a:t>
            </a:r>
            <a:r>
              <a:rPr lang="en-IN" sz="2000" b="1" dirty="0" err="1" smtClean="0">
                <a:solidFill>
                  <a:srgbClr val="002060"/>
                </a:solidFill>
              </a:rPr>
              <a:t>bx</a:t>
            </a:r>
            <a:r>
              <a:rPr lang="en-IN" sz="2000" b="1" dirty="0" smtClean="0">
                <a:solidFill>
                  <a:srgbClr val="002060"/>
                </a:solidFill>
              </a:rPr>
              <a:t> = n</a:t>
            </a:r>
          </a:p>
          <a:p>
            <a:endParaRPr lang="en-IN" sz="2000" b="1" dirty="0" smtClean="0">
              <a:solidFill>
                <a:srgbClr val="002060"/>
              </a:solidFill>
            </a:endParaRPr>
          </a:p>
          <a:p>
            <a:r>
              <a:rPr lang="en-IN" sz="2000" b="1" dirty="0" smtClean="0">
                <a:solidFill>
                  <a:srgbClr val="002060"/>
                </a:solidFill>
              </a:rPr>
              <a:t>Value b is known as the base of the logarithm</a:t>
            </a:r>
          </a:p>
          <a:p>
            <a:endParaRPr lang="en-IN" sz="2000" b="1" dirty="0" smtClean="0">
              <a:solidFill>
                <a:srgbClr val="002060"/>
              </a:solidFill>
            </a:endParaRPr>
          </a:p>
          <a:p>
            <a:r>
              <a:rPr lang="en-IN" sz="2000" b="1" dirty="0" smtClean="0">
                <a:solidFill>
                  <a:srgbClr val="002060"/>
                </a:solidFill>
              </a:rPr>
              <a:t>Log n = log2 n</a:t>
            </a:r>
          </a:p>
          <a:p>
            <a:endParaRPr lang="en-IN" sz="2000" b="1" dirty="0" smtClean="0">
              <a:solidFill>
                <a:srgbClr val="002060"/>
              </a:solidFill>
            </a:endParaRPr>
          </a:p>
          <a:p>
            <a:endParaRPr lang="en-IN" sz="2000" b="1" dirty="0" smtClean="0">
              <a:solidFill>
                <a:srgbClr val="002060"/>
              </a:solidFill>
            </a:endParaRPr>
          </a:p>
          <a:p>
            <a:endParaRPr lang="en-US" sz="2000" b="1" dirty="0">
              <a:solidFill>
                <a:srgbClr val="002060"/>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379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95600" y="1828800"/>
            <a:ext cx="1524000" cy="3048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4" name="TextBox 3"/>
          <p:cNvSpPr txBox="1"/>
          <p:nvPr/>
        </p:nvSpPr>
        <p:spPr>
          <a:xfrm>
            <a:off x="228600" y="1371600"/>
            <a:ext cx="8626849" cy="1323439"/>
          </a:xfrm>
          <a:prstGeom prst="rect">
            <a:avLst/>
          </a:prstGeom>
          <a:noFill/>
        </p:spPr>
        <p:txBody>
          <a:bodyPr wrap="none" rtlCol="0">
            <a:spAutoFit/>
          </a:bodyPr>
          <a:lstStyle/>
          <a:p>
            <a:r>
              <a:rPr lang="en-IN" sz="2000" b="1" dirty="0" smtClean="0">
                <a:solidFill>
                  <a:srgbClr val="C00000"/>
                </a:solidFill>
              </a:rPr>
              <a:t>3. Linear Function</a:t>
            </a:r>
          </a:p>
          <a:p>
            <a:endParaRPr lang="en-IN" sz="2000" b="1" dirty="0" smtClean="0">
              <a:solidFill>
                <a:srgbClr val="002060"/>
              </a:solidFill>
            </a:endParaRPr>
          </a:p>
          <a:p>
            <a:endParaRPr lang="en-IN" sz="2000" b="1" dirty="0" smtClean="0">
              <a:solidFill>
                <a:srgbClr val="002060"/>
              </a:solidFill>
            </a:endParaRPr>
          </a:p>
          <a:p>
            <a:r>
              <a:rPr lang="en-IN" sz="2000" b="1" dirty="0" smtClean="0">
                <a:solidFill>
                  <a:srgbClr val="002060"/>
                </a:solidFill>
              </a:rPr>
              <a:t>Function arises when a single basic operation is required for each of n elements</a:t>
            </a:r>
            <a:endParaRPr lang="en-US" sz="2000" b="1" dirty="0">
              <a:solidFill>
                <a:srgbClr val="002060"/>
              </a:solidFill>
            </a:endParaRPr>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276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514600" y="1828800"/>
            <a:ext cx="1076325" cy="304800"/>
          </a:xfrm>
          <a:prstGeom prst="rect">
            <a:avLst/>
          </a:prstGeom>
          <a:noFill/>
        </p:spPr>
      </p:pic>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277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43200" y="4191000"/>
            <a:ext cx="1533525" cy="304800"/>
          </a:xfrm>
          <a:prstGeom prst="rect">
            <a:avLst/>
          </a:prstGeom>
          <a:noFill/>
        </p:spPr>
      </p:pic>
      <p:sp>
        <p:nvSpPr>
          <p:cNvPr id="9" name="TextBox 8"/>
          <p:cNvSpPr txBox="1"/>
          <p:nvPr/>
        </p:nvSpPr>
        <p:spPr>
          <a:xfrm>
            <a:off x="457200" y="3733800"/>
            <a:ext cx="8153400" cy="1631216"/>
          </a:xfrm>
          <a:prstGeom prst="rect">
            <a:avLst/>
          </a:prstGeom>
          <a:noFill/>
        </p:spPr>
        <p:txBody>
          <a:bodyPr wrap="square" rtlCol="0">
            <a:spAutoFit/>
          </a:bodyPr>
          <a:lstStyle/>
          <a:p>
            <a:r>
              <a:rPr lang="en-IN" sz="2000" b="1" dirty="0" smtClean="0">
                <a:solidFill>
                  <a:srgbClr val="C00000"/>
                </a:solidFill>
              </a:rPr>
              <a:t>4. N – log – N function</a:t>
            </a:r>
          </a:p>
          <a:p>
            <a:endParaRPr lang="en-IN" sz="2000" b="1" dirty="0" smtClean="0">
              <a:solidFill>
                <a:srgbClr val="002060"/>
              </a:solidFill>
            </a:endParaRPr>
          </a:p>
          <a:p>
            <a:endParaRPr lang="en-IN" sz="2000" b="1" dirty="0" smtClean="0">
              <a:solidFill>
                <a:srgbClr val="002060"/>
              </a:solidFill>
            </a:endParaRPr>
          </a:p>
          <a:p>
            <a:r>
              <a:rPr lang="en-IN" sz="2000" b="1" dirty="0" smtClean="0">
                <a:solidFill>
                  <a:srgbClr val="002060"/>
                </a:solidFill>
              </a:rPr>
              <a:t>Grows faster than the linear function.</a:t>
            </a:r>
          </a:p>
          <a:p>
            <a:r>
              <a:rPr lang="en-IN" sz="2000" b="1" dirty="0" smtClean="0">
                <a:solidFill>
                  <a:srgbClr val="002060"/>
                </a:solidFill>
              </a:rPr>
              <a:t>Slower than the quadratic function</a:t>
            </a:r>
            <a:endParaRPr lang="en-US" sz="2000" b="1" dirty="0">
              <a:solidFill>
                <a:srgbClr val="00206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4800" y="2209800"/>
            <a:ext cx="7162800" cy="1323439"/>
          </a:xfrm>
          <a:prstGeom prst="rect">
            <a:avLst/>
          </a:prstGeom>
          <a:noFill/>
        </p:spPr>
        <p:txBody>
          <a:bodyPr wrap="square" rtlCol="0">
            <a:spAutoFit/>
          </a:bodyPr>
          <a:lstStyle/>
          <a:p>
            <a:r>
              <a:rPr lang="en-IN" sz="2000" b="1" dirty="0" smtClean="0">
                <a:solidFill>
                  <a:srgbClr val="C00000"/>
                </a:solidFill>
              </a:rPr>
              <a:t>6. Cubic Function &amp; Other Polynomials</a:t>
            </a:r>
          </a:p>
          <a:p>
            <a:endParaRPr lang="en-IN" sz="2000" b="1" dirty="0" smtClean="0">
              <a:solidFill>
                <a:srgbClr val="002060"/>
              </a:solidFill>
            </a:endParaRPr>
          </a:p>
          <a:p>
            <a:endParaRPr lang="en-IN" sz="2000" b="1" dirty="0" smtClean="0">
              <a:solidFill>
                <a:srgbClr val="002060"/>
              </a:solidFill>
            </a:endParaRPr>
          </a:p>
          <a:p>
            <a:r>
              <a:rPr lang="en-IN" sz="2000" b="1" dirty="0" smtClean="0">
                <a:solidFill>
                  <a:srgbClr val="002060"/>
                </a:solidFill>
              </a:rPr>
              <a:t>Comparatively less frequent</a:t>
            </a:r>
            <a:endParaRPr lang="en-US" sz="2000" b="1" dirty="0">
              <a:solidFill>
                <a:srgbClr val="002060"/>
              </a:solidFill>
            </a:endParaRPr>
          </a:p>
        </p:txBody>
      </p:sp>
      <p:sp>
        <p:nvSpPr>
          <p:cNvPr id="3" name="Footer Placeholder 2"/>
          <p:cNvSpPr>
            <a:spLocks noGrp="1"/>
          </p:cNvSpPr>
          <p:nvPr>
            <p:ph type="ftr" sz="quarter" idx="11"/>
          </p:nvPr>
        </p:nvSpPr>
        <p:spPr/>
        <p:txBody>
          <a:bodyPr/>
          <a:lstStyle/>
          <a:p>
            <a:r>
              <a:rPr lang="en-US" smtClean="0"/>
              <a:t>© Dr. Jyoti Lakhani</a:t>
            </a:r>
            <a:endParaRPr lang="en-US"/>
          </a:p>
        </p:txBody>
      </p:sp>
      <p:sp>
        <p:nvSpPr>
          <p:cNvPr id="4" name="TextBox 3"/>
          <p:cNvSpPr txBox="1"/>
          <p:nvPr/>
        </p:nvSpPr>
        <p:spPr>
          <a:xfrm>
            <a:off x="228600" y="304800"/>
            <a:ext cx="7346819" cy="1631216"/>
          </a:xfrm>
          <a:prstGeom prst="rect">
            <a:avLst/>
          </a:prstGeom>
          <a:noFill/>
        </p:spPr>
        <p:txBody>
          <a:bodyPr wrap="none" rtlCol="0">
            <a:spAutoFit/>
          </a:bodyPr>
          <a:lstStyle/>
          <a:p>
            <a:r>
              <a:rPr lang="en-IN" sz="2000" b="1" dirty="0" smtClean="0">
                <a:solidFill>
                  <a:srgbClr val="C00000"/>
                </a:solidFill>
              </a:rPr>
              <a:t>5. Quadratic Function</a:t>
            </a:r>
          </a:p>
          <a:p>
            <a:endParaRPr lang="en-IN" sz="2000" b="1" dirty="0" smtClean="0">
              <a:solidFill>
                <a:srgbClr val="002060"/>
              </a:solidFill>
            </a:endParaRPr>
          </a:p>
          <a:p>
            <a:endParaRPr lang="en-IN" sz="2000" b="1" dirty="0" smtClean="0">
              <a:solidFill>
                <a:srgbClr val="002060"/>
              </a:solidFill>
            </a:endParaRPr>
          </a:p>
          <a:p>
            <a:r>
              <a:rPr lang="en-IN" sz="2000" b="1" dirty="0" smtClean="0">
                <a:solidFill>
                  <a:srgbClr val="002060"/>
                </a:solidFill>
              </a:rPr>
              <a:t>For nested loops, </a:t>
            </a:r>
          </a:p>
          <a:p>
            <a:r>
              <a:rPr lang="en-IN" sz="2000" b="1" dirty="0" smtClean="0">
                <a:solidFill>
                  <a:srgbClr val="002060"/>
                </a:solidFill>
              </a:rPr>
              <a:t>where combined operations of inner and outer loop gives n * n = n</a:t>
            </a:r>
            <a:r>
              <a:rPr lang="en-IN" sz="2000" b="1" baseline="30000" dirty="0" smtClean="0">
                <a:solidFill>
                  <a:srgbClr val="002060"/>
                </a:solidFill>
              </a:rPr>
              <a:t>2</a:t>
            </a:r>
            <a:endParaRPr lang="en-US" sz="2000" b="1" baseline="30000" dirty="0">
              <a:solidFill>
                <a:srgbClr val="002060"/>
              </a:solidFill>
            </a:endParaRPr>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23"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590800" y="838200"/>
            <a:ext cx="1066800" cy="323850"/>
          </a:xfrm>
          <a:prstGeom prst="rect">
            <a:avLst/>
          </a:prstGeom>
          <a:noFill/>
        </p:spPr>
      </p:pic>
      <p:sp>
        <p:nvSpPr>
          <p:cNvPr id="307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25"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19400" y="2743200"/>
            <a:ext cx="1066800" cy="323850"/>
          </a:xfrm>
          <a:prstGeom prst="rect">
            <a:avLst/>
          </a:prstGeom>
          <a:noFill/>
        </p:spPr>
      </p:pic>
      <p:sp>
        <p:nvSpPr>
          <p:cNvPr id="3072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27"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200400" y="4495800"/>
            <a:ext cx="1104900" cy="304800"/>
          </a:xfrm>
          <a:prstGeom prst="rect">
            <a:avLst/>
          </a:prstGeom>
          <a:noFill/>
        </p:spPr>
      </p:pic>
      <p:sp>
        <p:nvSpPr>
          <p:cNvPr id="14" name="TextBox 13"/>
          <p:cNvSpPr txBox="1"/>
          <p:nvPr/>
        </p:nvSpPr>
        <p:spPr>
          <a:xfrm>
            <a:off x="304800" y="3995678"/>
            <a:ext cx="7620000" cy="2862322"/>
          </a:xfrm>
          <a:prstGeom prst="rect">
            <a:avLst/>
          </a:prstGeom>
          <a:noFill/>
        </p:spPr>
        <p:txBody>
          <a:bodyPr wrap="square" rtlCol="0">
            <a:spAutoFit/>
          </a:bodyPr>
          <a:lstStyle/>
          <a:p>
            <a:r>
              <a:rPr lang="en-IN" sz="2000" b="1" dirty="0" smtClean="0">
                <a:solidFill>
                  <a:srgbClr val="C00000"/>
                </a:solidFill>
              </a:rPr>
              <a:t>7. Exponential Function</a:t>
            </a:r>
          </a:p>
          <a:p>
            <a:endParaRPr lang="en-IN" sz="2000" b="1" dirty="0" smtClean="0"/>
          </a:p>
          <a:p>
            <a:endParaRPr lang="en-IN" sz="2000" b="1" dirty="0" smtClean="0"/>
          </a:p>
          <a:p>
            <a:r>
              <a:rPr lang="en-IN" sz="2000" b="1" dirty="0" smtClean="0">
                <a:solidFill>
                  <a:srgbClr val="002060"/>
                </a:solidFill>
              </a:rPr>
              <a:t>b is a positive constant, called as the base</a:t>
            </a:r>
          </a:p>
          <a:p>
            <a:endParaRPr lang="en-IN" sz="2000" b="1" dirty="0" smtClean="0">
              <a:solidFill>
                <a:srgbClr val="002060"/>
              </a:solidFill>
            </a:endParaRPr>
          </a:p>
          <a:p>
            <a:r>
              <a:rPr lang="en-IN" sz="2000" b="1" dirty="0" smtClean="0">
                <a:solidFill>
                  <a:srgbClr val="002060"/>
                </a:solidFill>
              </a:rPr>
              <a:t>n is the argument and called as the exponent</a:t>
            </a:r>
          </a:p>
          <a:p>
            <a:endParaRPr lang="en-IN" sz="2000" b="1" dirty="0" smtClean="0">
              <a:solidFill>
                <a:srgbClr val="002060"/>
              </a:solidFill>
            </a:endParaRPr>
          </a:p>
          <a:p>
            <a:r>
              <a:rPr lang="en-IN" sz="2000" b="1" dirty="0" smtClean="0">
                <a:solidFill>
                  <a:srgbClr val="002060"/>
                </a:solidFill>
              </a:rPr>
              <a:t>Also called exponent function</a:t>
            </a:r>
          </a:p>
          <a:p>
            <a:r>
              <a:rPr lang="en-IN" sz="2000" b="1" dirty="0" smtClean="0"/>
              <a:t> </a:t>
            </a:r>
            <a:endParaRPr lang="en-US" sz="2000"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4" name="TextBox 3"/>
          <p:cNvSpPr txBox="1"/>
          <p:nvPr/>
        </p:nvSpPr>
        <p:spPr>
          <a:xfrm>
            <a:off x="2819400" y="457200"/>
            <a:ext cx="3307637" cy="400110"/>
          </a:xfrm>
          <a:prstGeom prst="rect">
            <a:avLst/>
          </a:prstGeom>
          <a:noFill/>
        </p:spPr>
        <p:txBody>
          <a:bodyPr wrap="none" rtlCol="0">
            <a:spAutoFit/>
          </a:bodyPr>
          <a:lstStyle/>
          <a:p>
            <a:r>
              <a:rPr lang="en-IN" sz="2000" b="1" dirty="0" smtClean="0">
                <a:solidFill>
                  <a:srgbClr val="C00000"/>
                </a:solidFill>
              </a:rPr>
              <a:t>Notations in Order of Growth</a:t>
            </a:r>
            <a:endParaRPr lang="en-US" sz="2000" b="1" dirty="0">
              <a:solidFill>
                <a:srgbClr val="C00000"/>
              </a:solidFill>
            </a:endParaRPr>
          </a:p>
        </p:txBody>
      </p:sp>
      <p:sp>
        <p:nvSpPr>
          <p:cNvPr id="5" name="TextBox 4"/>
          <p:cNvSpPr txBox="1"/>
          <p:nvPr/>
        </p:nvSpPr>
        <p:spPr>
          <a:xfrm>
            <a:off x="762000" y="1219200"/>
            <a:ext cx="7848600" cy="4154984"/>
          </a:xfrm>
          <a:prstGeom prst="rect">
            <a:avLst/>
          </a:prstGeom>
          <a:noFill/>
        </p:spPr>
        <p:txBody>
          <a:bodyPr wrap="square" rtlCol="0">
            <a:spAutoFit/>
          </a:bodyPr>
          <a:lstStyle/>
          <a:p>
            <a:pPr marL="342900" indent="-342900">
              <a:buAutoNum type="arabicPeriod"/>
            </a:pPr>
            <a:r>
              <a:rPr lang="en-IN" sz="2400" b="1" dirty="0" smtClean="0">
                <a:solidFill>
                  <a:srgbClr val="FF0000"/>
                </a:solidFill>
              </a:rPr>
              <a:t>Big O </a:t>
            </a:r>
            <a:r>
              <a:rPr lang="en-IN" sz="2400" b="1" dirty="0" smtClean="0">
                <a:solidFill>
                  <a:srgbClr val="002060"/>
                </a:solidFill>
              </a:rPr>
              <a:t>(Oh) Notation	=	</a:t>
            </a:r>
            <a:r>
              <a:rPr lang="en-IN" sz="2400" b="1" dirty="0" smtClean="0">
                <a:solidFill>
                  <a:srgbClr val="FF0000"/>
                </a:solidFill>
              </a:rPr>
              <a:t>Worst</a:t>
            </a:r>
            <a:r>
              <a:rPr lang="en-IN" sz="2400" b="1" dirty="0" smtClean="0">
                <a:solidFill>
                  <a:srgbClr val="002060"/>
                </a:solidFill>
              </a:rPr>
              <a:t> Case Analysis</a:t>
            </a:r>
          </a:p>
          <a:p>
            <a:pPr marL="342900" indent="-342900">
              <a:buAutoNum type="arabicPeriod"/>
            </a:pPr>
            <a:endParaRPr lang="en-IN" sz="2400" b="1" dirty="0" smtClean="0">
              <a:solidFill>
                <a:srgbClr val="002060"/>
              </a:solidFill>
            </a:endParaRPr>
          </a:p>
          <a:p>
            <a:pPr marL="342900" indent="-342900">
              <a:buAutoNum type="arabicPeriod"/>
            </a:pPr>
            <a:r>
              <a:rPr lang="en-IN" sz="2400" b="1" dirty="0" smtClean="0">
                <a:solidFill>
                  <a:srgbClr val="00B0F0"/>
                </a:solidFill>
              </a:rPr>
              <a:t>Big  </a:t>
            </a:r>
            <a:r>
              <a:rPr lang="el-GR" sz="2400" b="1" dirty="0" smtClean="0">
                <a:solidFill>
                  <a:srgbClr val="00B0F0"/>
                </a:solidFill>
              </a:rPr>
              <a:t>Ω</a:t>
            </a:r>
            <a:r>
              <a:rPr lang="en-IN" sz="2400" b="1" dirty="0" smtClean="0">
                <a:solidFill>
                  <a:srgbClr val="00B0F0"/>
                </a:solidFill>
              </a:rPr>
              <a:t> </a:t>
            </a:r>
            <a:r>
              <a:rPr lang="en-IN" sz="2400" b="1" dirty="0" smtClean="0">
                <a:solidFill>
                  <a:srgbClr val="002060"/>
                </a:solidFill>
              </a:rPr>
              <a:t>(Omega) Notation	= 	</a:t>
            </a:r>
            <a:r>
              <a:rPr lang="en-IN" sz="2400" b="1" dirty="0" smtClean="0">
                <a:solidFill>
                  <a:srgbClr val="00B0F0"/>
                </a:solidFill>
              </a:rPr>
              <a:t>Best </a:t>
            </a:r>
            <a:r>
              <a:rPr lang="en-IN" sz="2400" b="1" dirty="0" smtClean="0">
                <a:solidFill>
                  <a:srgbClr val="002060"/>
                </a:solidFill>
              </a:rPr>
              <a:t>Case Analysis</a:t>
            </a:r>
          </a:p>
          <a:p>
            <a:pPr marL="342900" indent="-342900">
              <a:buAutoNum type="arabicPeriod"/>
            </a:pPr>
            <a:endParaRPr lang="en-IN" sz="2400" b="1" dirty="0" smtClean="0">
              <a:solidFill>
                <a:srgbClr val="002060"/>
              </a:solidFill>
            </a:endParaRPr>
          </a:p>
          <a:p>
            <a:pPr marL="342900" indent="-342900">
              <a:buAutoNum type="arabicPeriod"/>
            </a:pPr>
            <a:r>
              <a:rPr lang="en-IN" sz="2400" b="1" dirty="0" smtClean="0">
                <a:solidFill>
                  <a:srgbClr val="00B050"/>
                </a:solidFill>
              </a:rPr>
              <a:t>Big  </a:t>
            </a:r>
            <a:r>
              <a:rPr lang="en-US" sz="2400" b="1" dirty="0" smtClean="0">
                <a:solidFill>
                  <a:srgbClr val="00B050"/>
                </a:solidFill>
              </a:rPr>
              <a:t>Ɵ</a:t>
            </a:r>
            <a:r>
              <a:rPr lang="en-IN" sz="2400" b="1" dirty="0" smtClean="0">
                <a:solidFill>
                  <a:srgbClr val="00B050"/>
                </a:solidFill>
              </a:rPr>
              <a:t> </a:t>
            </a:r>
            <a:r>
              <a:rPr lang="en-IN" sz="2400" b="1" dirty="0" smtClean="0">
                <a:solidFill>
                  <a:srgbClr val="002060"/>
                </a:solidFill>
              </a:rPr>
              <a:t>(Theta) Notation	= 	</a:t>
            </a:r>
            <a:r>
              <a:rPr lang="en-IN" sz="2400" b="1" dirty="0" smtClean="0">
                <a:solidFill>
                  <a:srgbClr val="00B050"/>
                </a:solidFill>
              </a:rPr>
              <a:t>Average </a:t>
            </a:r>
            <a:r>
              <a:rPr lang="en-IN" sz="2400" b="1" dirty="0" smtClean="0">
                <a:solidFill>
                  <a:srgbClr val="002060"/>
                </a:solidFill>
              </a:rPr>
              <a:t>Case Analysis</a:t>
            </a:r>
          </a:p>
          <a:p>
            <a:pPr marL="342900" indent="-342900">
              <a:buAutoNum type="arabicPeriod"/>
            </a:pPr>
            <a:endParaRPr lang="en-IN" sz="2400" b="1" dirty="0" smtClean="0">
              <a:solidFill>
                <a:srgbClr val="002060"/>
              </a:solidFill>
            </a:endParaRPr>
          </a:p>
          <a:p>
            <a:pPr marL="342900" indent="-342900"/>
            <a:endParaRPr lang="en-IN" sz="2400" b="1" dirty="0" smtClean="0">
              <a:solidFill>
                <a:srgbClr val="002060"/>
              </a:solidFill>
            </a:endParaRPr>
          </a:p>
          <a:p>
            <a:pPr marL="342900" indent="-342900"/>
            <a:endParaRPr lang="en-IN" sz="2400" b="1" dirty="0" smtClean="0">
              <a:solidFill>
                <a:srgbClr val="002060"/>
              </a:solidFill>
            </a:endParaRPr>
          </a:p>
          <a:p>
            <a:pPr marL="342900" indent="-342900"/>
            <a:r>
              <a:rPr lang="en-IN" sz="2400" b="1" dirty="0" smtClean="0">
                <a:solidFill>
                  <a:srgbClr val="002060"/>
                </a:solidFill>
              </a:rPr>
              <a:t>Consider an algorithm representing two functions: </a:t>
            </a:r>
          </a:p>
          <a:p>
            <a:pPr marL="342900" indent="-342900">
              <a:buAutoNum type="arabicPeriod"/>
            </a:pPr>
            <a:endParaRPr lang="en-IN" sz="2400" b="1" dirty="0" smtClean="0">
              <a:solidFill>
                <a:srgbClr val="002060"/>
              </a:solidFill>
            </a:endParaRPr>
          </a:p>
          <a:p>
            <a:pPr marL="342900" indent="-342900" algn="ctr"/>
            <a:r>
              <a:rPr lang="en-IN" sz="2400" b="1" dirty="0" smtClean="0">
                <a:solidFill>
                  <a:srgbClr val="002060"/>
                </a:solidFill>
              </a:rPr>
              <a:t>f(n) and g(n) </a:t>
            </a:r>
            <a:endParaRPr lang="en-US" sz="2400" b="1" dirty="0">
              <a:solidFill>
                <a:srgbClr val="00206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pic>
        <p:nvPicPr>
          <p:cNvPr id="111618" name="Picture 2"/>
          <p:cNvPicPr>
            <a:picLocks noChangeAspect="1" noChangeArrowheads="1"/>
          </p:cNvPicPr>
          <p:nvPr/>
        </p:nvPicPr>
        <p:blipFill>
          <a:blip r:embed="rId2"/>
          <a:srcRect l="15813" t="36458" r="39092" b="10417"/>
          <a:stretch>
            <a:fillRect/>
          </a:stretch>
        </p:blipFill>
        <p:spPr bwMode="auto">
          <a:xfrm>
            <a:off x="1905000" y="1905000"/>
            <a:ext cx="5867400" cy="3886200"/>
          </a:xfrm>
          <a:prstGeom prst="rect">
            <a:avLst/>
          </a:prstGeom>
          <a:noFill/>
          <a:ln w="9525">
            <a:noFill/>
            <a:miter lim="800000"/>
            <a:headEnd/>
            <a:tailEnd/>
          </a:ln>
          <a:effectLst/>
        </p:spPr>
      </p:pic>
      <p:sp>
        <p:nvSpPr>
          <p:cNvPr id="4" name="TextBox 3"/>
          <p:cNvSpPr txBox="1"/>
          <p:nvPr/>
        </p:nvSpPr>
        <p:spPr>
          <a:xfrm>
            <a:off x="3200400" y="533400"/>
            <a:ext cx="2954655" cy="830997"/>
          </a:xfrm>
          <a:prstGeom prst="rect">
            <a:avLst/>
          </a:prstGeom>
          <a:noFill/>
        </p:spPr>
        <p:txBody>
          <a:bodyPr wrap="none" rtlCol="0">
            <a:spAutoFit/>
          </a:bodyPr>
          <a:lstStyle/>
          <a:p>
            <a:r>
              <a:rPr lang="en-IN" sz="2400" b="1" dirty="0" smtClean="0">
                <a:solidFill>
                  <a:srgbClr val="C00000"/>
                </a:solidFill>
              </a:rPr>
              <a:t>Worst Case Analysis</a:t>
            </a:r>
          </a:p>
          <a:p>
            <a:r>
              <a:rPr lang="en-IN" sz="2400" b="1" dirty="0" smtClean="0">
                <a:solidFill>
                  <a:srgbClr val="FF0000"/>
                </a:solidFill>
              </a:rPr>
              <a:t>Big O </a:t>
            </a:r>
            <a:r>
              <a:rPr lang="en-IN" sz="2400" b="1" dirty="0" smtClean="0">
                <a:solidFill>
                  <a:srgbClr val="002060"/>
                </a:solidFill>
              </a:rPr>
              <a:t>(Oh) Notation	</a:t>
            </a:r>
            <a:endParaRPr lang="en-US" sz="2400" b="1"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5" name="Rectangle 4"/>
          <p:cNvSpPr/>
          <p:nvPr/>
        </p:nvSpPr>
        <p:spPr>
          <a:xfrm>
            <a:off x="457200" y="1600200"/>
            <a:ext cx="8305800" cy="2308324"/>
          </a:xfrm>
          <a:prstGeom prst="rect">
            <a:avLst/>
          </a:prstGeom>
        </p:spPr>
        <p:txBody>
          <a:bodyPr wrap="square">
            <a:spAutoFit/>
          </a:bodyPr>
          <a:lstStyle/>
          <a:p>
            <a:pPr marL="354013" indent="-354013">
              <a:buFont typeface="Arial" pitchFamily="34" charset="0"/>
              <a:buChar char="•"/>
            </a:pPr>
            <a:r>
              <a:rPr lang="en-US" b="1" dirty="0" smtClean="0"/>
              <a:t>The </a:t>
            </a:r>
            <a:r>
              <a:rPr lang="en-US" b="1" dirty="0" smtClean="0">
                <a:solidFill>
                  <a:srgbClr val="0070C0"/>
                </a:solidFill>
              </a:rPr>
              <a:t>non ambiguity</a:t>
            </a:r>
            <a:r>
              <a:rPr lang="en-US" b="1" dirty="0" smtClean="0"/>
              <a:t> requirement for each step of an algorithm cannot be compromised.</a:t>
            </a:r>
          </a:p>
          <a:p>
            <a:pPr marL="354013" indent="-354013">
              <a:buFont typeface="Arial" pitchFamily="34" charset="0"/>
              <a:buChar char="•"/>
            </a:pPr>
            <a:endParaRPr lang="en-US" b="1" dirty="0" smtClean="0"/>
          </a:p>
          <a:p>
            <a:pPr marL="354013" indent="-354013">
              <a:buFont typeface="Arial" pitchFamily="34" charset="0"/>
              <a:buChar char="•"/>
            </a:pPr>
            <a:r>
              <a:rPr lang="en-US" b="1" dirty="0" smtClean="0"/>
              <a:t>The </a:t>
            </a:r>
            <a:r>
              <a:rPr lang="en-US" b="1" dirty="0" smtClean="0">
                <a:solidFill>
                  <a:srgbClr val="FF0000"/>
                </a:solidFill>
              </a:rPr>
              <a:t>range of inputs </a:t>
            </a:r>
            <a:r>
              <a:rPr lang="en-US" b="1" dirty="0" smtClean="0"/>
              <a:t>for which an algorithm works has to be specified carefully.</a:t>
            </a:r>
          </a:p>
          <a:p>
            <a:pPr marL="354013" indent="-354013">
              <a:buFont typeface="Arial" pitchFamily="34" charset="0"/>
              <a:buChar char="•"/>
            </a:pPr>
            <a:endParaRPr lang="en-US" b="1" dirty="0" smtClean="0"/>
          </a:p>
          <a:p>
            <a:pPr marL="354013" indent="-354013">
              <a:buFont typeface="Arial" pitchFamily="34" charset="0"/>
              <a:buChar char="•"/>
            </a:pPr>
            <a:r>
              <a:rPr lang="en-US" b="1" dirty="0" smtClean="0"/>
              <a:t>The </a:t>
            </a:r>
            <a:r>
              <a:rPr lang="en-US" b="1" dirty="0" smtClean="0">
                <a:solidFill>
                  <a:srgbClr val="00B050"/>
                </a:solidFill>
              </a:rPr>
              <a:t>same algorithm </a:t>
            </a:r>
            <a:r>
              <a:rPr lang="en-US" b="1" dirty="0" smtClean="0"/>
              <a:t>can be represented in several </a:t>
            </a:r>
            <a:r>
              <a:rPr lang="en-US" b="1" dirty="0" smtClean="0">
                <a:solidFill>
                  <a:srgbClr val="00B050"/>
                </a:solidFill>
              </a:rPr>
              <a:t>different ways</a:t>
            </a:r>
            <a:r>
              <a:rPr lang="en-US" b="1" dirty="0" smtClean="0"/>
              <a:t>.</a:t>
            </a:r>
          </a:p>
          <a:p>
            <a:pPr marL="354013" indent="-354013">
              <a:buFont typeface="Arial" pitchFamily="34" charset="0"/>
              <a:buChar char="•"/>
            </a:pPr>
            <a:endParaRPr lang="en-US" b="1" dirty="0" smtClean="0"/>
          </a:p>
          <a:p>
            <a:pPr marL="354013" indent="-354013">
              <a:buFont typeface="Arial" pitchFamily="34" charset="0"/>
              <a:buChar char="•"/>
            </a:pPr>
            <a:r>
              <a:rPr lang="en-US" b="1" dirty="0" smtClean="0"/>
              <a:t>There may exist </a:t>
            </a:r>
            <a:r>
              <a:rPr lang="en-US" b="1" dirty="0" smtClean="0">
                <a:solidFill>
                  <a:srgbClr val="7030A0"/>
                </a:solidFill>
              </a:rPr>
              <a:t>several algorithms for </a:t>
            </a:r>
            <a:r>
              <a:rPr lang="en-US" b="1" dirty="0" smtClean="0"/>
              <a:t>solving the </a:t>
            </a:r>
            <a:r>
              <a:rPr lang="en-US" b="1" dirty="0" smtClean="0">
                <a:solidFill>
                  <a:srgbClr val="7030A0"/>
                </a:solidFill>
              </a:rPr>
              <a:t>same problem</a:t>
            </a:r>
            <a:r>
              <a:rPr lang="en-US" b="1" dirty="0" smtClean="0"/>
              <a:t>.</a:t>
            </a:r>
            <a:endParaRPr lang="en-US" b="1" dirty="0"/>
          </a:p>
        </p:txBody>
      </p:sp>
      <p:sp>
        <p:nvSpPr>
          <p:cNvPr id="6" name="Rectangle 5"/>
          <p:cNvSpPr/>
          <p:nvPr/>
        </p:nvSpPr>
        <p:spPr>
          <a:xfrm>
            <a:off x="533400" y="4648200"/>
            <a:ext cx="8001000" cy="646331"/>
          </a:xfrm>
          <a:prstGeom prst="rect">
            <a:avLst/>
          </a:prstGeom>
        </p:spPr>
        <p:txBody>
          <a:bodyPr wrap="square">
            <a:spAutoFit/>
          </a:bodyPr>
          <a:lstStyle/>
          <a:p>
            <a:pPr marL="354013" indent="-354013"/>
            <a:r>
              <a:rPr lang="en-US" b="1" dirty="0" smtClean="0">
                <a:solidFill>
                  <a:srgbClr val="002060"/>
                </a:solidFill>
              </a:rPr>
              <a:t>Algorithms for the same problem can be based on very different ideas and can solve the problem with dramatically different speeds.</a:t>
            </a:r>
            <a:endParaRPr lang="en-US" b="1" dirty="0">
              <a:solidFill>
                <a:srgbClr val="002060"/>
              </a:solidFill>
            </a:endParaRPr>
          </a:p>
        </p:txBody>
      </p:sp>
      <p:sp>
        <p:nvSpPr>
          <p:cNvPr id="8" name="Rectangle 7"/>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Dr. Jyoti Lakhani</a:t>
            </a:r>
            <a:endParaRPr lang="en-US"/>
          </a:p>
        </p:txBody>
      </p:sp>
      <p:pic>
        <p:nvPicPr>
          <p:cNvPr id="109570" name="Picture 2" descr="See the source image"/>
          <p:cNvPicPr>
            <a:picLocks noChangeAspect="1" noChangeArrowheads="1"/>
          </p:cNvPicPr>
          <p:nvPr/>
        </p:nvPicPr>
        <p:blipFill>
          <a:blip r:embed="rId2"/>
          <a:srcRect/>
          <a:stretch>
            <a:fillRect/>
          </a:stretch>
        </p:blipFill>
        <p:spPr bwMode="auto">
          <a:xfrm>
            <a:off x="457200" y="685800"/>
            <a:ext cx="8229600" cy="5560541"/>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pic>
        <p:nvPicPr>
          <p:cNvPr id="112642" name="Picture 2"/>
          <p:cNvPicPr>
            <a:picLocks noChangeAspect="1" noChangeArrowheads="1"/>
          </p:cNvPicPr>
          <p:nvPr/>
        </p:nvPicPr>
        <p:blipFill>
          <a:blip r:embed="rId2"/>
          <a:srcRect l="15227" t="35044" r="39092" b="10417"/>
          <a:stretch>
            <a:fillRect/>
          </a:stretch>
        </p:blipFill>
        <p:spPr bwMode="auto">
          <a:xfrm>
            <a:off x="1676400" y="1676400"/>
            <a:ext cx="6400800" cy="4296508"/>
          </a:xfrm>
          <a:prstGeom prst="rect">
            <a:avLst/>
          </a:prstGeom>
          <a:noFill/>
          <a:ln w="9525">
            <a:noFill/>
            <a:miter lim="800000"/>
            <a:headEnd/>
            <a:tailEnd/>
          </a:ln>
          <a:effectLst/>
        </p:spPr>
      </p:pic>
      <p:sp>
        <p:nvSpPr>
          <p:cNvPr id="4" name="TextBox 3"/>
          <p:cNvSpPr txBox="1"/>
          <p:nvPr/>
        </p:nvSpPr>
        <p:spPr>
          <a:xfrm>
            <a:off x="2667000" y="304800"/>
            <a:ext cx="3877985" cy="1200329"/>
          </a:xfrm>
          <a:prstGeom prst="rect">
            <a:avLst/>
          </a:prstGeom>
          <a:noFill/>
        </p:spPr>
        <p:txBody>
          <a:bodyPr wrap="none" rtlCol="0">
            <a:spAutoFit/>
          </a:bodyPr>
          <a:lstStyle/>
          <a:p>
            <a:pPr algn="ctr"/>
            <a:r>
              <a:rPr lang="en-IN" sz="2400" b="1" dirty="0" smtClean="0">
                <a:solidFill>
                  <a:srgbClr val="C00000"/>
                </a:solidFill>
              </a:rPr>
              <a:t>Best Case Analysis</a:t>
            </a:r>
          </a:p>
          <a:p>
            <a:pPr algn="ctr"/>
            <a:r>
              <a:rPr lang="en-IN" sz="2400" b="1" dirty="0" smtClean="0">
                <a:solidFill>
                  <a:srgbClr val="00B0F0"/>
                </a:solidFill>
              </a:rPr>
              <a:t>Big  </a:t>
            </a:r>
            <a:r>
              <a:rPr lang="el-GR" sz="2400" b="1" dirty="0" smtClean="0">
                <a:solidFill>
                  <a:srgbClr val="00B0F0"/>
                </a:solidFill>
              </a:rPr>
              <a:t>Ω</a:t>
            </a:r>
            <a:r>
              <a:rPr lang="en-IN" sz="2400" b="1" dirty="0" smtClean="0">
                <a:solidFill>
                  <a:srgbClr val="00B0F0"/>
                </a:solidFill>
              </a:rPr>
              <a:t> </a:t>
            </a:r>
            <a:r>
              <a:rPr lang="en-IN" sz="2400" b="1" dirty="0" smtClean="0">
                <a:solidFill>
                  <a:srgbClr val="002060"/>
                </a:solidFill>
              </a:rPr>
              <a:t>(Omega) Notation	</a:t>
            </a:r>
            <a:endParaRPr lang="en-IN" sz="2400" b="1" dirty="0" smtClean="0">
              <a:solidFill>
                <a:srgbClr val="C00000"/>
              </a:solidFill>
            </a:endParaRPr>
          </a:p>
          <a:p>
            <a:endParaRPr lang="en-US" sz="2400" b="1" dirty="0">
              <a:solidFill>
                <a:srgbClr val="C00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Dr. Jyoti Lakhani</a:t>
            </a:r>
            <a:endParaRPr lang="en-US"/>
          </a:p>
        </p:txBody>
      </p:sp>
      <p:pic>
        <p:nvPicPr>
          <p:cNvPr id="111620" name="Picture 4" descr="https://meherchilakalapudi.files.wordpress.com/2012/09/omega.jpg"/>
          <p:cNvPicPr>
            <a:picLocks noChangeAspect="1" noChangeArrowheads="1"/>
          </p:cNvPicPr>
          <p:nvPr/>
        </p:nvPicPr>
        <p:blipFill>
          <a:blip r:embed="rId2"/>
          <a:srcRect/>
          <a:stretch>
            <a:fillRect/>
          </a:stretch>
        </p:blipFill>
        <p:spPr bwMode="auto">
          <a:xfrm>
            <a:off x="304800" y="838200"/>
            <a:ext cx="8383604" cy="51054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pic>
        <p:nvPicPr>
          <p:cNvPr id="113666" name="Picture 2"/>
          <p:cNvPicPr>
            <a:picLocks noChangeAspect="1" noChangeArrowheads="1"/>
          </p:cNvPicPr>
          <p:nvPr/>
        </p:nvPicPr>
        <p:blipFill>
          <a:blip r:embed="rId2"/>
          <a:srcRect l="15227" t="34375" r="39678" b="9375"/>
          <a:stretch>
            <a:fillRect/>
          </a:stretch>
        </p:blipFill>
        <p:spPr bwMode="auto">
          <a:xfrm>
            <a:off x="1905000" y="1143000"/>
            <a:ext cx="5867400" cy="4114800"/>
          </a:xfrm>
          <a:prstGeom prst="rect">
            <a:avLst/>
          </a:prstGeom>
          <a:noFill/>
          <a:ln w="9525">
            <a:noFill/>
            <a:miter lim="800000"/>
            <a:headEnd/>
            <a:tailEnd/>
          </a:ln>
          <a:effectLst/>
        </p:spPr>
      </p:pic>
      <p:sp>
        <p:nvSpPr>
          <p:cNvPr id="4" name="TextBox 3"/>
          <p:cNvSpPr txBox="1"/>
          <p:nvPr/>
        </p:nvSpPr>
        <p:spPr>
          <a:xfrm>
            <a:off x="3657600" y="457200"/>
            <a:ext cx="2624949" cy="707886"/>
          </a:xfrm>
          <a:prstGeom prst="rect">
            <a:avLst/>
          </a:prstGeom>
          <a:noFill/>
        </p:spPr>
        <p:txBody>
          <a:bodyPr wrap="none" rtlCol="0">
            <a:spAutoFit/>
          </a:bodyPr>
          <a:lstStyle/>
          <a:p>
            <a:r>
              <a:rPr lang="en-IN" sz="2000" b="1" dirty="0" smtClean="0">
                <a:solidFill>
                  <a:srgbClr val="C00000"/>
                </a:solidFill>
              </a:rPr>
              <a:t>Average Case Analysis</a:t>
            </a:r>
          </a:p>
          <a:p>
            <a:r>
              <a:rPr lang="en-IN" sz="2000" b="1" dirty="0" smtClean="0">
                <a:solidFill>
                  <a:srgbClr val="00B050"/>
                </a:solidFill>
              </a:rPr>
              <a:t>Big  </a:t>
            </a:r>
            <a:r>
              <a:rPr lang="en-US" sz="2000" b="1" dirty="0" smtClean="0">
                <a:solidFill>
                  <a:srgbClr val="00B050"/>
                </a:solidFill>
              </a:rPr>
              <a:t>Ɵ</a:t>
            </a:r>
            <a:r>
              <a:rPr lang="en-IN" sz="2000" b="1" dirty="0" smtClean="0">
                <a:solidFill>
                  <a:srgbClr val="00B050"/>
                </a:solidFill>
              </a:rPr>
              <a:t> </a:t>
            </a:r>
            <a:r>
              <a:rPr lang="en-IN" sz="2000" b="1" dirty="0" smtClean="0">
                <a:solidFill>
                  <a:srgbClr val="002060"/>
                </a:solidFill>
              </a:rPr>
              <a:t>(Theta) Notation</a:t>
            </a:r>
            <a:endParaRPr lang="en-US" sz="2000" b="1" dirty="0">
              <a:solidFill>
                <a:srgbClr val="C00000"/>
              </a:solidFill>
            </a:endParaRPr>
          </a:p>
        </p:txBody>
      </p:sp>
      <p:pic>
        <p:nvPicPr>
          <p:cNvPr id="5" name="Picture 2"/>
          <p:cNvPicPr>
            <a:picLocks noChangeAspect="1" noChangeArrowheads="1"/>
          </p:cNvPicPr>
          <p:nvPr/>
        </p:nvPicPr>
        <p:blipFill>
          <a:blip r:embed="rId3"/>
          <a:srcRect l="16398" t="37500" r="39678" b="43750"/>
          <a:stretch>
            <a:fillRect/>
          </a:stretch>
        </p:blipFill>
        <p:spPr bwMode="auto">
          <a:xfrm>
            <a:off x="1905000" y="5334000"/>
            <a:ext cx="5867400" cy="121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Dr. Jyoti Lakhani</a:t>
            </a:r>
            <a:endParaRPr lang="en-US"/>
          </a:p>
        </p:txBody>
      </p:sp>
      <p:pic>
        <p:nvPicPr>
          <p:cNvPr id="110594" name="Picture 2" descr="https://meherchilakalapudi.files.wordpress.com/2012/09/theta.jpg"/>
          <p:cNvPicPr>
            <a:picLocks noChangeAspect="1" noChangeArrowheads="1"/>
          </p:cNvPicPr>
          <p:nvPr/>
        </p:nvPicPr>
        <p:blipFill>
          <a:blip r:embed="rId2"/>
          <a:srcRect/>
          <a:stretch>
            <a:fillRect/>
          </a:stretch>
        </p:blipFill>
        <p:spPr bwMode="auto">
          <a:xfrm>
            <a:off x="457200" y="457200"/>
            <a:ext cx="8433546" cy="54102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pic>
        <p:nvPicPr>
          <p:cNvPr id="75778" name="Picture 2" descr="See the source image"/>
          <p:cNvPicPr>
            <a:picLocks noChangeAspect="1" noChangeArrowheads="1"/>
          </p:cNvPicPr>
          <p:nvPr/>
        </p:nvPicPr>
        <p:blipFill>
          <a:blip r:embed="rId2"/>
          <a:srcRect/>
          <a:stretch>
            <a:fillRect/>
          </a:stretch>
        </p:blipFill>
        <p:spPr bwMode="auto">
          <a:xfrm>
            <a:off x="1219200" y="228600"/>
            <a:ext cx="6010275" cy="4772025"/>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pic>
        <p:nvPicPr>
          <p:cNvPr id="119810" name="Picture 2" descr="See the source image"/>
          <p:cNvPicPr>
            <a:picLocks noChangeAspect="1" noChangeArrowheads="1"/>
          </p:cNvPicPr>
          <p:nvPr/>
        </p:nvPicPr>
        <p:blipFill>
          <a:blip r:embed="rId2"/>
          <a:srcRect/>
          <a:stretch>
            <a:fillRect/>
          </a:stretch>
        </p:blipFill>
        <p:spPr bwMode="auto">
          <a:xfrm>
            <a:off x="152400" y="1752600"/>
            <a:ext cx="8029575" cy="2581276"/>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7" name="Rectangle 6"/>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8" name="Rectangle 7"/>
          <p:cNvSpPr/>
          <p:nvPr/>
        </p:nvSpPr>
        <p:spPr>
          <a:xfrm>
            <a:off x="0" y="0"/>
            <a:ext cx="9144000" cy="533400"/>
          </a:xfrm>
          <a:prstGeom prst="rect">
            <a:avLst/>
          </a:prstGeom>
          <a:solidFill>
            <a:srgbClr val="92D05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 ANALYSIS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pic>
        <p:nvPicPr>
          <p:cNvPr id="117764" name="Picture 4" descr="See the source image"/>
          <p:cNvPicPr>
            <a:picLocks noChangeAspect="1" noChangeArrowheads="1"/>
          </p:cNvPicPr>
          <p:nvPr/>
        </p:nvPicPr>
        <p:blipFill>
          <a:blip r:embed="rId2"/>
          <a:srcRect/>
          <a:stretch>
            <a:fillRect/>
          </a:stretch>
        </p:blipFill>
        <p:spPr bwMode="auto">
          <a:xfrm>
            <a:off x="1981200" y="1066800"/>
            <a:ext cx="4486275" cy="474345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pic>
        <p:nvPicPr>
          <p:cNvPr id="120834" name="Picture 2" descr="See the source image"/>
          <p:cNvPicPr>
            <a:picLocks noChangeAspect="1" noChangeArrowheads="1"/>
          </p:cNvPicPr>
          <p:nvPr/>
        </p:nvPicPr>
        <p:blipFill>
          <a:blip r:embed="rId2"/>
          <a:srcRect/>
          <a:stretch>
            <a:fillRect/>
          </a:stretch>
        </p:blipFill>
        <p:spPr bwMode="auto">
          <a:xfrm>
            <a:off x="2514600" y="1676400"/>
            <a:ext cx="4800600" cy="3933826"/>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pic>
        <p:nvPicPr>
          <p:cNvPr id="72706" name="Picture 2" descr="See the source image"/>
          <p:cNvPicPr>
            <a:picLocks noChangeAspect="1" noChangeArrowheads="1"/>
          </p:cNvPicPr>
          <p:nvPr/>
        </p:nvPicPr>
        <p:blipFill>
          <a:blip r:embed="rId2"/>
          <a:srcRect t="16701"/>
          <a:stretch>
            <a:fillRect/>
          </a:stretch>
        </p:blipFill>
        <p:spPr bwMode="auto">
          <a:xfrm>
            <a:off x="1524000" y="1524000"/>
            <a:ext cx="6076950" cy="38004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18" name="Rectangle 17"/>
          <p:cNvSpPr/>
          <p:nvPr/>
        </p:nvSpPr>
        <p:spPr>
          <a:xfrm>
            <a:off x="3048000" y="838200"/>
            <a:ext cx="2885149" cy="369332"/>
          </a:xfrm>
          <a:prstGeom prst="rect">
            <a:avLst/>
          </a:prstGeom>
        </p:spPr>
        <p:txBody>
          <a:bodyPr wrap="none">
            <a:spAutoFit/>
          </a:bodyPr>
          <a:lstStyle/>
          <a:p>
            <a:pPr algn="ctr"/>
            <a:r>
              <a:rPr lang="en-IN" b="1" dirty="0" smtClean="0"/>
              <a:t>One Problem Many Solution</a:t>
            </a:r>
            <a:endParaRPr lang="en-US" b="1" dirty="0"/>
          </a:p>
        </p:txBody>
      </p:sp>
      <p:sp>
        <p:nvSpPr>
          <p:cNvPr id="32" name="Rectangle 31"/>
          <p:cNvSpPr/>
          <p:nvPr/>
        </p:nvSpPr>
        <p:spPr>
          <a:xfrm>
            <a:off x="914400" y="1447800"/>
            <a:ext cx="7315200" cy="4267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   </a:t>
            </a:r>
            <a:endParaRPr lang="en-US" dirty="0"/>
          </a:p>
        </p:txBody>
      </p:sp>
      <p:sp>
        <p:nvSpPr>
          <p:cNvPr id="33" name="TextBox 32"/>
          <p:cNvSpPr txBox="1"/>
          <p:nvPr/>
        </p:nvSpPr>
        <p:spPr>
          <a:xfrm>
            <a:off x="1066800" y="2895600"/>
            <a:ext cx="2124171" cy="1754326"/>
          </a:xfrm>
          <a:prstGeom prst="rect">
            <a:avLst/>
          </a:prstGeom>
          <a:solidFill>
            <a:schemeClr val="bg1"/>
          </a:solidFill>
        </p:spPr>
        <p:txBody>
          <a:bodyPr wrap="none" rtlCol="0">
            <a:spAutoFit/>
          </a:bodyPr>
          <a:lstStyle/>
          <a:p>
            <a:pPr marL="342900" indent="-342900"/>
            <a:r>
              <a:rPr lang="en-IN" b="1" dirty="0" smtClean="0"/>
              <a:t>Start</a:t>
            </a:r>
          </a:p>
          <a:p>
            <a:pPr marL="342900" indent="-342900">
              <a:buAutoNum type="arabicPeriod"/>
            </a:pPr>
            <a:r>
              <a:rPr lang="en-IN" b="1" dirty="0" smtClean="0"/>
              <a:t>Visit Website</a:t>
            </a:r>
          </a:p>
          <a:p>
            <a:pPr marL="342900" indent="-342900">
              <a:buAutoNum type="arabicPeriod"/>
            </a:pPr>
            <a:r>
              <a:rPr lang="en-IN" b="1" dirty="0" smtClean="0"/>
              <a:t>Select Brand</a:t>
            </a:r>
          </a:p>
          <a:p>
            <a:pPr marL="342900" indent="-342900">
              <a:buAutoNum type="arabicPeriod"/>
            </a:pPr>
            <a:r>
              <a:rPr lang="en-IN" b="1" dirty="0" smtClean="0"/>
              <a:t>Select Model</a:t>
            </a:r>
          </a:p>
          <a:p>
            <a:pPr marL="342900" indent="-342900">
              <a:buAutoNum type="arabicPeriod"/>
            </a:pPr>
            <a:r>
              <a:rPr lang="en-IN" b="1" dirty="0" smtClean="0"/>
              <a:t>Internet Banking</a:t>
            </a:r>
          </a:p>
          <a:p>
            <a:pPr marL="342900" indent="-342900"/>
            <a:r>
              <a:rPr lang="en-IN" b="1" dirty="0" smtClean="0"/>
              <a:t>End</a:t>
            </a:r>
            <a:endParaRPr lang="en-US" b="1" dirty="0"/>
          </a:p>
        </p:txBody>
      </p:sp>
      <p:sp>
        <p:nvSpPr>
          <p:cNvPr id="34" name="TextBox 33"/>
          <p:cNvSpPr txBox="1"/>
          <p:nvPr/>
        </p:nvSpPr>
        <p:spPr>
          <a:xfrm>
            <a:off x="1905000" y="1752600"/>
            <a:ext cx="5826018" cy="923330"/>
          </a:xfrm>
          <a:prstGeom prst="rect">
            <a:avLst/>
          </a:prstGeom>
          <a:noFill/>
        </p:spPr>
        <p:txBody>
          <a:bodyPr wrap="none" rtlCol="0">
            <a:spAutoFit/>
          </a:bodyPr>
          <a:lstStyle/>
          <a:p>
            <a:r>
              <a:rPr lang="en-IN" b="1" dirty="0" smtClean="0"/>
              <a:t>Algorithm Name: 	</a:t>
            </a:r>
            <a:r>
              <a:rPr lang="en-IN" b="1" dirty="0" err="1" smtClean="0">
                <a:solidFill>
                  <a:srgbClr val="0070C0"/>
                </a:solidFill>
              </a:rPr>
              <a:t>Buy_new_TV</a:t>
            </a:r>
            <a:r>
              <a:rPr lang="en-IN" b="1" dirty="0" smtClean="0">
                <a:solidFill>
                  <a:srgbClr val="0070C0"/>
                </a:solidFill>
              </a:rPr>
              <a:t> (Brand, Model)</a:t>
            </a:r>
            <a:endParaRPr lang="en-US" b="1" dirty="0" smtClean="0">
              <a:solidFill>
                <a:srgbClr val="0070C0"/>
              </a:solidFill>
            </a:endParaRPr>
          </a:p>
          <a:p>
            <a:r>
              <a:rPr lang="en-IN" b="1" dirty="0" smtClean="0"/>
              <a:t>Input:	</a:t>
            </a:r>
            <a:r>
              <a:rPr lang="en-IN" b="1" dirty="0" smtClean="0">
                <a:solidFill>
                  <a:srgbClr val="0070C0"/>
                </a:solidFill>
              </a:rPr>
              <a:t>Company name as TV Brand, Model No as Model </a:t>
            </a:r>
          </a:p>
          <a:p>
            <a:r>
              <a:rPr lang="en-IN" b="1" dirty="0" smtClean="0"/>
              <a:t>Output:	</a:t>
            </a:r>
            <a:r>
              <a:rPr lang="en-IN" b="1" dirty="0" smtClean="0">
                <a:solidFill>
                  <a:srgbClr val="0070C0"/>
                </a:solidFill>
              </a:rPr>
              <a:t>You are a proud owner of a TV</a:t>
            </a:r>
          </a:p>
        </p:txBody>
      </p:sp>
      <p:sp>
        <p:nvSpPr>
          <p:cNvPr id="35" name="TextBox 34"/>
          <p:cNvSpPr txBox="1"/>
          <p:nvPr/>
        </p:nvSpPr>
        <p:spPr>
          <a:xfrm>
            <a:off x="3657600" y="2895600"/>
            <a:ext cx="1783502" cy="2308324"/>
          </a:xfrm>
          <a:prstGeom prst="rect">
            <a:avLst/>
          </a:prstGeom>
          <a:solidFill>
            <a:schemeClr val="bg1"/>
          </a:solidFill>
        </p:spPr>
        <p:txBody>
          <a:bodyPr wrap="none" rtlCol="0">
            <a:spAutoFit/>
          </a:bodyPr>
          <a:lstStyle/>
          <a:p>
            <a:pPr marL="342900" indent="-342900"/>
            <a:r>
              <a:rPr lang="en-IN" b="1" dirty="0" smtClean="0"/>
              <a:t>Start</a:t>
            </a:r>
          </a:p>
          <a:p>
            <a:pPr marL="342900" indent="-342900">
              <a:buAutoNum type="arabicPeriod"/>
            </a:pPr>
            <a:r>
              <a:rPr lang="en-IN" b="1" dirty="0" smtClean="0"/>
              <a:t>Visit Website</a:t>
            </a:r>
          </a:p>
          <a:p>
            <a:pPr marL="342900" indent="-342900">
              <a:buAutoNum type="arabicPeriod"/>
            </a:pPr>
            <a:r>
              <a:rPr lang="en-IN" b="1" dirty="0" smtClean="0"/>
              <a:t>Select Brand</a:t>
            </a:r>
          </a:p>
          <a:p>
            <a:pPr marL="342900" indent="-342900">
              <a:buAutoNum type="arabicPeriod"/>
            </a:pPr>
            <a:r>
              <a:rPr lang="en-IN" b="1" dirty="0" smtClean="0"/>
              <a:t>Select Model</a:t>
            </a:r>
          </a:p>
          <a:p>
            <a:pPr marL="342900" indent="-342900">
              <a:buAutoNum type="arabicPeriod"/>
            </a:pPr>
            <a:r>
              <a:rPr lang="en-IN" b="1" dirty="0" smtClean="0"/>
              <a:t>Credit Card </a:t>
            </a:r>
          </a:p>
          <a:p>
            <a:pPr marL="342900" indent="-342900"/>
            <a:r>
              <a:rPr lang="en-IN" b="1" dirty="0" smtClean="0"/>
              <a:t>End</a:t>
            </a:r>
          </a:p>
          <a:p>
            <a:pPr marL="342900" indent="-342900"/>
            <a:r>
              <a:rPr lang="en-IN" b="1" dirty="0" smtClean="0"/>
              <a:t>	</a:t>
            </a:r>
          </a:p>
          <a:p>
            <a:pPr marL="342900" indent="-342900"/>
            <a:endParaRPr lang="en-US" b="1" dirty="0"/>
          </a:p>
        </p:txBody>
      </p:sp>
      <p:sp>
        <p:nvSpPr>
          <p:cNvPr id="36" name="TextBox 35"/>
          <p:cNvSpPr txBox="1"/>
          <p:nvPr/>
        </p:nvSpPr>
        <p:spPr>
          <a:xfrm>
            <a:off x="6096000" y="2971800"/>
            <a:ext cx="1783502" cy="1754326"/>
          </a:xfrm>
          <a:prstGeom prst="rect">
            <a:avLst/>
          </a:prstGeom>
          <a:solidFill>
            <a:schemeClr val="bg1"/>
          </a:solidFill>
        </p:spPr>
        <p:txBody>
          <a:bodyPr wrap="none" rtlCol="0">
            <a:spAutoFit/>
          </a:bodyPr>
          <a:lstStyle/>
          <a:p>
            <a:pPr marL="342900" indent="-342900"/>
            <a:r>
              <a:rPr lang="en-IN" b="1" dirty="0" smtClean="0"/>
              <a:t>Start</a:t>
            </a:r>
          </a:p>
          <a:p>
            <a:pPr marL="342900" indent="-342900">
              <a:buAutoNum type="arabicPeriod"/>
            </a:pPr>
            <a:r>
              <a:rPr lang="en-IN" b="1" dirty="0" smtClean="0"/>
              <a:t>Visit Website</a:t>
            </a:r>
          </a:p>
          <a:p>
            <a:pPr marL="342900" indent="-342900">
              <a:buAutoNum type="arabicPeriod"/>
            </a:pPr>
            <a:r>
              <a:rPr lang="en-IN" b="1" dirty="0" smtClean="0"/>
              <a:t>Select Brand</a:t>
            </a:r>
          </a:p>
          <a:p>
            <a:pPr marL="342900" indent="-342900">
              <a:buAutoNum type="arabicPeriod"/>
            </a:pPr>
            <a:r>
              <a:rPr lang="en-IN" b="1" dirty="0" smtClean="0"/>
              <a:t>Select Model</a:t>
            </a:r>
          </a:p>
          <a:p>
            <a:pPr marL="342900" indent="-342900">
              <a:buAutoNum type="arabicPeriod"/>
            </a:pPr>
            <a:r>
              <a:rPr lang="en-IN" b="1" dirty="0" smtClean="0"/>
              <a:t>Debit Card</a:t>
            </a:r>
          </a:p>
          <a:p>
            <a:pPr marL="342900" indent="-342900"/>
            <a:r>
              <a:rPr lang="en-IN" b="1" dirty="0" smtClean="0"/>
              <a:t>End</a:t>
            </a:r>
            <a:endParaRPr lang="en-US" b="1" dirty="0"/>
          </a:p>
        </p:txBody>
      </p:sp>
      <p:sp>
        <p:nvSpPr>
          <p:cNvPr id="9" name="Footer Placeholder 8"/>
          <p:cNvSpPr>
            <a:spLocks noGrp="1"/>
          </p:cNvSpPr>
          <p:nvPr>
            <p:ph type="ftr" sz="quarter" idx="11"/>
          </p:nvPr>
        </p:nvSpPr>
        <p:spPr/>
        <p:txBody>
          <a:bodyPr/>
          <a:lstStyle/>
          <a:p>
            <a:r>
              <a:rPr lang="en-US" smtClean="0"/>
              <a:t>© Dr. Jyoti Lakhani</a:t>
            </a: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pic>
        <p:nvPicPr>
          <p:cNvPr id="76802" name="Picture 2" descr="See the source image"/>
          <p:cNvPicPr>
            <a:picLocks noChangeAspect="1" noChangeArrowheads="1"/>
          </p:cNvPicPr>
          <p:nvPr/>
        </p:nvPicPr>
        <p:blipFill>
          <a:blip r:embed="rId2"/>
          <a:srcRect/>
          <a:stretch>
            <a:fillRect/>
          </a:stretch>
        </p:blipFill>
        <p:spPr bwMode="auto">
          <a:xfrm>
            <a:off x="1524000" y="1371600"/>
            <a:ext cx="6505575" cy="2857500"/>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IN" smtClean="0"/>
              <a:t>© Dr. Jyoti Lakhani</a:t>
            </a:r>
            <a:endParaRPr lang="en-US" dirty="0"/>
          </a:p>
        </p:txBody>
      </p:sp>
      <p:pic>
        <p:nvPicPr>
          <p:cNvPr id="93186" name="Picture 2"/>
          <p:cNvPicPr>
            <a:picLocks noChangeAspect="1" noChangeArrowheads="1"/>
          </p:cNvPicPr>
          <p:nvPr/>
        </p:nvPicPr>
        <p:blipFill>
          <a:blip r:embed="rId2"/>
          <a:srcRect l="15813" t="32291" r="39092" b="22917"/>
          <a:stretch>
            <a:fillRect/>
          </a:stretch>
        </p:blipFill>
        <p:spPr bwMode="auto">
          <a:xfrm>
            <a:off x="1295399" y="1371600"/>
            <a:ext cx="6959009"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1413" t="51758" r="35212" b="13086"/>
          <a:stretch>
            <a:fillRect/>
          </a:stretch>
        </p:blipFill>
        <p:spPr bwMode="auto">
          <a:xfrm>
            <a:off x="1357290" y="714356"/>
            <a:ext cx="6897736" cy="3143272"/>
          </a:xfrm>
          <a:prstGeom prst="rect">
            <a:avLst/>
          </a:prstGeom>
          <a:noFill/>
          <a:ln w="9525">
            <a:noFill/>
            <a:miter lim="800000"/>
            <a:headEnd/>
            <a:tailEnd/>
          </a:ln>
          <a:effectLst/>
        </p:spPr>
      </p:pic>
      <p:sp>
        <p:nvSpPr>
          <p:cNvPr id="3" name="Rectangle 2"/>
          <p:cNvSpPr/>
          <p:nvPr/>
        </p:nvSpPr>
        <p:spPr>
          <a:xfrm>
            <a:off x="428596" y="4272677"/>
            <a:ext cx="8429684" cy="1477328"/>
          </a:xfrm>
          <a:prstGeom prst="rect">
            <a:avLst/>
          </a:prstGeom>
        </p:spPr>
        <p:txBody>
          <a:bodyPr wrap="square">
            <a:spAutoFit/>
          </a:bodyPr>
          <a:lstStyle/>
          <a:p>
            <a:r>
              <a:rPr lang="en-US" dirty="0"/>
              <a:t>Clearly, the running time of this algorithm can be quite different for the</a:t>
            </a:r>
          </a:p>
          <a:p>
            <a:r>
              <a:rPr lang="en-US" dirty="0"/>
              <a:t>same list size </a:t>
            </a:r>
            <a:r>
              <a:rPr lang="en-US" i="1" dirty="0"/>
              <a:t>n. In the worst case, when there are no matching elements or</a:t>
            </a:r>
          </a:p>
          <a:p>
            <a:r>
              <a:rPr lang="en-US" dirty="0"/>
              <a:t>the first matching element happens to be the last one on the list, the algorithm</a:t>
            </a:r>
          </a:p>
          <a:p>
            <a:r>
              <a:rPr lang="en-US" dirty="0"/>
              <a:t>makes the largest number of key comparisons among all possible inputs of size</a:t>
            </a:r>
          </a:p>
          <a:p>
            <a:r>
              <a:rPr lang="en-US" i="1" dirty="0"/>
              <a:t>n: </a:t>
            </a:r>
            <a:r>
              <a:rPr lang="en-US" i="1" dirty="0" err="1"/>
              <a:t>C</a:t>
            </a:r>
            <a:r>
              <a:rPr lang="en-US" i="1" baseline="-25000" dirty="0" err="1"/>
              <a:t>worst</a:t>
            </a:r>
            <a:r>
              <a:rPr lang="en-US" i="1" dirty="0"/>
              <a:t>(n) = n.</a:t>
            </a:r>
            <a:endParaRPr lang="en-US" dirty="0"/>
          </a:p>
        </p:txBody>
      </p:sp>
      <p:sp>
        <p:nvSpPr>
          <p:cNvPr id="4" name="Rectangle 3"/>
          <p:cNvSpPr/>
          <p:nvPr/>
        </p:nvSpPr>
        <p:spPr>
          <a:xfrm>
            <a:off x="0" y="0"/>
            <a:ext cx="9144000" cy="533400"/>
          </a:xfrm>
          <a:prstGeom prst="rect">
            <a:avLst/>
          </a:prstGeom>
          <a:solidFill>
            <a:srgbClr val="92D05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 ANALYSIS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5" name="Footer Placeholder 4"/>
          <p:cNvSpPr>
            <a:spLocks noGrp="1"/>
          </p:cNvSpPr>
          <p:nvPr>
            <p:ph type="ftr" sz="quarter" idx="11"/>
          </p:nvPr>
        </p:nvSpPr>
        <p:spPr/>
        <p:txBody>
          <a:bodyPr/>
          <a:lstStyle/>
          <a:p>
            <a:r>
              <a:rPr lang="en-US" smtClean="0"/>
              <a:t>© Dr. Jyoti Lakhani</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6" name="Rectangle 5"/>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7" name="Rectangle 6"/>
          <p:cNvSpPr/>
          <p:nvPr/>
        </p:nvSpPr>
        <p:spPr>
          <a:xfrm>
            <a:off x="0" y="0"/>
            <a:ext cx="9144000" cy="533400"/>
          </a:xfrm>
          <a:prstGeom prst="rect">
            <a:avLst/>
          </a:prstGeom>
          <a:solidFill>
            <a:srgbClr val="92D05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 ANALYSIS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pic>
        <p:nvPicPr>
          <p:cNvPr id="12290" name="Picture 2" descr="See the source image"/>
          <p:cNvPicPr>
            <a:picLocks noChangeAspect="1" noChangeArrowheads="1"/>
          </p:cNvPicPr>
          <p:nvPr/>
        </p:nvPicPr>
        <p:blipFill>
          <a:blip r:embed="rId2"/>
          <a:srcRect/>
          <a:stretch>
            <a:fillRect/>
          </a:stretch>
        </p:blipFill>
        <p:spPr bwMode="auto">
          <a:xfrm>
            <a:off x="685800" y="1143000"/>
            <a:ext cx="6076950" cy="4562476"/>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7" name="Rectangle 6"/>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8" name="Rectangle 7"/>
          <p:cNvSpPr/>
          <p:nvPr/>
        </p:nvSpPr>
        <p:spPr>
          <a:xfrm>
            <a:off x="0" y="0"/>
            <a:ext cx="9144000" cy="533400"/>
          </a:xfrm>
          <a:prstGeom prst="rect">
            <a:avLst/>
          </a:prstGeom>
          <a:solidFill>
            <a:srgbClr val="92D05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 ANALYSIS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pic>
        <p:nvPicPr>
          <p:cNvPr id="11266" name="Picture 2" descr="See the source image"/>
          <p:cNvPicPr>
            <a:picLocks noChangeAspect="1" noChangeArrowheads="1"/>
          </p:cNvPicPr>
          <p:nvPr/>
        </p:nvPicPr>
        <p:blipFill>
          <a:blip r:embed="rId2"/>
          <a:srcRect/>
          <a:stretch>
            <a:fillRect/>
          </a:stretch>
        </p:blipFill>
        <p:spPr bwMode="auto">
          <a:xfrm>
            <a:off x="1600200" y="1295400"/>
            <a:ext cx="6076950" cy="4562476"/>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7" name="Rectangle 6"/>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8" name="Rectangle 7"/>
          <p:cNvSpPr/>
          <p:nvPr/>
        </p:nvSpPr>
        <p:spPr>
          <a:xfrm>
            <a:off x="0" y="0"/>
            <a:ext cx="9144000" cy="533400"/>
          </a:xfrm>
          <a:prstGeom prst="rect">
            <a:avLst/>
          </a:prstGeom>
          <a:solidFill>
            <a:srgbClr val="92D05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 ANALYSIS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pic>
        <p:nvPicPr>
          <p:cNvPr id="116738" name="Picture 2" descr="Image result for algorithm analysis example"/>
          <p:cNvPicPr>
            <a:picLocks noChangeAspect="1" noChangeArrowheads="1"/>
          </p:cNvPicPr>
          <p:nvPr/>
        </p:nvPicPr>
        <p:blipFill>
          <a:blip r:embed="rId2"/>
          <a:srcRect/>
          <a:stretch>
            <a:fillRect/>
          </a:stretch>
        </p:blipFill>
        <p:spPr bwMode="auto">
          <a:xfrm>
            <a:off x="1981200" y="1752600"/>
            <a:ext cx="5935701" cy="2781300"/>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pic>
        <p:nvPicPr>
          <p:cNvPr id="115714" name="Picture 2" descr="Image result for algorithm analysis example"/>
          <p:cNvPicPr>
            <a:picLocks noChangeAspect="1" noChangeArrowheads="1"/>
          </p:cNvPicPr>
          <p:nvPr/>
        </p:nvPicPr>
        <p:blipFill>
          <a:blip r:embed="rId2"/>
          <a:srcRect/>
          <a:stretch>
            <a:fillRect/>
          </a:stretch>
        </p:blipFill>
        <p:spPr bwMode="auto">
          <a:xfrm>
            <a:off x="1752600" y="1295400"/>
            <a:ext cx="5257800" cy="3805258"/>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pic>
        <p:nvPicPr>
          <p:cNvPr id="73730" name="Picture 2" descr="See the source image"/>
          <p:cNvPicPr>
            <a:picLocks noChangeAspect="1" noChangeArrowheads="1"/>
          </p:cNvPicPr>
          <p:nvPr/>
        </p:nvPicPr>
        <p:blipFill>
          <a:blip r:embed="rId2">
            <a:lum bright="-20000"/>
          </a:blip>
          <a:srcRect l="9406" r="11927"/>
          <a:stretch>
            <a:fillRect/>
          </a:stretch>
        </p:blipFill>
        <p:spPr bwMode="auto">
          <a:xfrm>
            <a:off x="1143000" y="838200"/>
            <a:ext cx="7010400" cy="5257800"/>
          </a:xfrm>
          <a:prstGeom prst="rect">
            <a:avLst/>
          </a:prstGeom>
          <a:noFill/>
        </p:spPr>
      </p:pic>
      <p:sp>
        <p:nvSpPr>
          <p:cNvPr id="4" name="TextBox 3"/>
          <p:cNvSpPr txBox="1"/>
          <p:nvPr/>
        </p:nvSpPr>
        <p:spPr>
          <a:xfrm>
            <a:off x="2819400" y="304800"/>
            <a:ext cx="2953757" cy="369332"/>
          </a:xfrm>
          <a:prstGeom prst="rect">
            <a:avLst/>
          </a:prstGeom>
          <a:noFill/>
        </p:spPr>
        <p:txBody>
          <a:bodyPr wrap="none" rtlCol="0">
            <a:spAutoFit/>
          </a:bodyPr>
          <a:lstStyle/>
          <a:p>
            <a:r>
              <a:rPr lang="en-IN" b="1" dirty="0" smtClean="0">
                <a:solidFill>
                  <a:srgbClr val="C00000"/>
                </a:solidFill>
              </a:rPr>
              <a:t>Assignment: </a:t>
            </a:r>
            <a:r>
              <a:rPr lang="en-IN" b="1" dirty="0" smtClean="0">
                <a:solidFill>
                  <a:srgbClr val="002060"/>
                </a:solidFill>
              </a:rPr>
              <a:t>Find Complexity</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6" name="Rectangle 5"/>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7" name="Rectangle 6"/>
          <p:cNvSpPr/>
          <p:nvPr/>
        </p:nvSpPr>
        <p:spPr>
          <a:xfrm>
            <a:off x="152400" y="152400"/>
            <a:ext cx="9144000" cy="533400"/>
          </a:xfrm>
          <a:prstGeom prst="rect">
            <a:avLst/>
          </a:prstGeom>
          <a:solidFill>
            <a:srgbClr val="92D05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 ANALYSIS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pic>
        <p:nvPicPr>
          <p:cNvPr id="10242" name="Picture 2" descr="See the source image"/>
          <p:cNvPicPr>
            <a:picLocks noChangeAspect="1" noChangeArrowheads="1"/>
          </p:cNvPicPr>
          <p:nvPr/>
        </p:nvPicPr>
        <p:blipFill>
          <a:blip r:embed="rId2"/>
          <a:srcRect/>
          <a:stretch>
            <a:fillRect/>
          </a:stretch>
        </p:blipFill>
        <p:spPr bwMode="auto">
          <a:xfrm>
            <a:off x="1524000" y="1371600"/>
            <a:ext cx="6076950" cy="45624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Dr. Jyoti Lakhani</a:t>
            </a:r>
            <a:endParaRPr lang="en-US"/>
          </a:p>
        </p:txBody>
      </p:sp>
      <p:sp>
        <p:nvSpPr>
          <p:cNvPr id="5" name="Rectangle 4"/>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6" name="Oval 5"/>
          <p:cNvSpPr/>
          <p:nvPr/>
        </p:nvSpPr>
        <p:spPr>
          <a:xfrm>
            <a:off x="3657600" y="2590800"/>
            <a:ext cx="2209800" cy="1219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ysClr val="windowText" lastClr="000000"/>
                </a:solidFill>
              </a:rPr>
              <a:t>Problem</a:t>
            </a:r>
            <a:endParaRPr lang="en-US" sz="2400" b="1" dirty="0">
              <a:solidFill>
                <a:sysClr val="windowText" lastClr="000000"/>
              </a:solidFill>
            </a:endParaRPr>
          </a:p>
        </p:txBody>
      </p:sp>
      <p:sp>
        <p:nvSpPr>
          <p:cNvPr id="7" name="Oval 6"/>
          <p:cNvSpPr/>
          <p:nvPr/>
        </p:nvSpPr>
        <p:spPr>
          <a:xfrm>
            <a:off x="1676400" y="1905000"/>
            <a:ext cx="1524000" cy="12192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err="1" smtClean="0">
                <a:solidFill>
                  <a:srgbClr val="C00000"/>
                </a:solidFill>
              </a:rPr>
              <a:t>Algo</a:t>
            </a:r>
            <a:r>
              <a:rPr lang="en-IN" b="1" dirty="0" smtClean="0">
                <a:solidFill>
                  <a:srgbClr val="C00000"/>
                </a:solidFill>
              </a:rPr>
              <a:t> 6</a:t>
            </a:r>
            <a:endParaRPr lang="en-US" b="1" dirty="0" smtClean="0">
              <a:solidFill>
                <a:srgbClr val="C00000"/>
              </a:solidFill>
            </a:endParaRPr>
          </a:p>
        </p:txBody>
      </p:sp>
      <p:sp>
        <p:nvSpPr>
          <p:cNvPr id="9" name="Oval 8"/>
          <p:cNvSpPr/>
          <p:nvPr/>
        </p:nvSpPr>
        <p:spPr>
          <a:xfrm>
            <a:off x="3810000" y="914400"/>
            <a:ext cx="1524000" cy="12192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err="1" smtClean="0">
                <a:solidFill>
                  <a:srgbClr val="C00000"/>
                </a:solidFill>
              </a:rPr>
              <a:t>Algo</a:t>
            </a:r>
            <a:r>
              <a:rPr lang="en-IN" b="1" dirty="0" smtClean="0">
                <a:solidFill>
                  <a:srgbClr val="C00000"/>
                </a:solidFill>
              </a:rPr>
              <a:t> 1</a:t>
            </a:r>
            <a:endParaRPr lang="en-US" b="1" dirty="0">
              <a:solidFill>
                <a:srgbClr val="C00000"/>
              </a:solidFill>
            </a:endParaRPr>
          </a:p>
        </p:txBody>
      </p:sp>
      <p:sp>
        <p:nvSpPr>
          <p:cNvPr id="10" name="Oval 9"/>
          <p:cNvSpPr/>
          <p:nvPr/>
        </p:nvSpPr>
        <p:spPr>
          <a:xfrm>
            <a:off x="5943600" y="1524000"/>
            <a:ext cx="1524000" cy="12192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err="1" smtClean="0">
                <a:solidFill>
                  <a:srgbClr val="C00000"/>
                </a:solidFill>
              </a:rPr>
              <a:t>Algo</a:t>
            </a:r>
            <a:r>
              <a:rPr lang="en-IN" b="1" dirty="0" smtClean="0">
                <a:solidFill>
                  <a:srgbClr val="C00000"/>
                </a:solidFill>
              </a:rPr>
              <a:t> 2</a:t>
            </a:r>
            <a:endParaRPr lang="en-US" b="1" dirty="0" smtClean="0">
              <a:solidFill>
                <a:srgbClr val="C00000"/>
              </a:solidFill>
            </a:endParaRPr>
          </a:p>
        </p:txBody>
      </p:sp>
      <p:sp>
        <p:nvSpPr>
          <p:cNvPr id="11" name="Oval 10"/>
          <p:cNvSpPr/>
          <p:nvPr/>
        </p:nvSpPr>
        <p:spPr>
          <a:xfrm>
            <a:off x="6019800" y="3429000"/>
            <a:ext cx="1524000" cy="1219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err="1" smtClean="0">
                <a:solidFill>
                  <a:srgbClr val="C00000"/>
                </a:solidFill>
              </a:rPr>
              <a:t>Algo</a:t>
            </a:r>
            <a:r>
              <a:rPr lang="en-IN" b="1" dirty="0" smtClean="0">
                <a:solidFill>
                  <a:srgbClr val="C00000"/>
                </a:solidFill>
              </a:rPr>
              <a:t> 3</a:t>
            </a:r>
            <a:endParaRPr lang="en-US" b="1" dirty="0" smtClean="0">
              <a:solidFill>
                <a:srgbClr val="C00000"/>
              </a:solidFill>
            </a:endParaRPr>
          </a:p>
        </p:txBody>
      </p:sp>
      <p:sp>
        <p:nvSpPr>
          <p:cNvPr id="12" name="Oval 11"/>
          <p:cNvSpPr/>
          <p:nvPr/>
        </p:nvSpPr>
        <p:spPr>
          <a:xfrm>
            <a:off x="3886200" y="4419600"/>
            <a:ext cx="1524000" cy="12192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err="1" smtClean="0">
                <a:solidFill>
                  <a:srgbClr val="C00000"/>
                </a:solidFill>
              </a:rPr>
              <a:t>Algo</a:t>
            </a:r>
            <a:r>
              <a:rPr lang="en-IN" b="1" dirty="0" smtClean="0">
                <a:solidFill>
                  <a:srgbClr val="C00000"/>
                </a:solidFill>
              </a:rPr>
              <a:t> 4</a:t>
            </a:r>
            <a:endParaRPr lang="en-US" b="1" dirty="0" smtClean="0">
              <a:solidFill>
                <a:srgbClr val="C00000"/>
              </a:solidFill>
            </a:endParaRPr>
          </a:p>
        </p:txBody>
      </p:sp>
      <p:sp>
        <p:nvSpPr>
          <p:cNvPr id="14" name="Oval 13"/>
          <p:cNvSpPr/>
          <p:nvPr/>
        </p:nvSpPr>
        <p:spPr>
          <a:xfrm>
            <a:off x="1752600" y="3810000"/>
            <a:ext cx="1524000" cy="12192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err="1" smtClean="0">
                <a:solidFill>
                  <a:srgbClr val="C00000"/>
                </a:solidFill>
              </a:rPr>
              <a:t>Algo</a:t>
            </a:r>
            <a:r>
              <a:rPr lang="en-IN" b="1" dirty="0" smtClean="0">
                <a:solidFill>
                  <a:srgbClr val="C00000"/>
                </a:solidFill>
              </a:rPr>
              <a:t> 5</a:t>
            </a:r>
            <a:endParaRPr lang="en-US" b="1" dirty="0" smtClean="0">
              <a:solidFill>
                <a:srgbClr val="C00000"/>
              </a:solidFill>
            </a:endParaRPr>
          </a:p>
        </p:txBody>
      </p:sp>
      <p:cxnSp>
        <p:nvCxnSpPr>
          <p:cNvPr id="16" name="Straight Arrow Connector 15"/>
          <p:cNvCxnSpPr/>
          <p:nvPr/>
        </p:nvCxnSpPr>
        <p:spPr>
          <a:xfrm rot="5400000" flipH="1" flipV="1">
            <a:off x="4457700" y="2400300"/>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5400000" flipH="1" flipV="1">
            <a:off x="5715000" y="2590800"/>
            <a:ext cx="2286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H="1">
            <a:off x="5867400" y="3429000"/>
            <a:ext cx="2286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a:off x="4419600" y="4038600"/>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0800000" flipV="1">
            <a:off x="3276600" y="3505200"/>
            <a:ext cx="4572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10800000">
            <a:off x="3276600" y="2743200"/>
            <a:ext cx="4572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33400" y="685800"/>
            <a:ext cx="3136180" cy="369332"/>
          </a:xfrm>
          <a:prstGeom prst="rect">
            <a:avLst/>
          </a:prstGeom>
          <a:noFill/>
        </p:spPr>
        <p:txBody>
          <a:bodyPr wrap="none" rtlCol="0">
            <a:spAutoFit/>
          </a:bodyPr>
          <a:lstStyle/>
          <a:p>
            <a:r>
              <a:rPr lang="en-IN" b="1" dirty="0" smtClean="0">
                <a:solidFill>
                  <a:srgbClr val="FF0000"/>
                </a:solidFill>
              </a:rPr>
              <a:t>One Problem Many Algorithms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33400"/>
          </a:xfrm>
          <a:prstGeom prst="rect">
            <a:avLst/>
          </a:prstGeom>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Structure : </a:t>
            </a:r>
            <a:r>
              <a:rPr lang="e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ALGORITHMS</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28" name="Rectangle 27"/>
          <p:cNvSpPr/>
          <p:nvPr/>
        </p:nvSpPr>
        <p:spPr>
          <a:xfrm>
            <a:off x="1219200" y="990600"/>
            <a:ext cx="6553200" cy="685800"/>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rgbClr val="FF0000"/>
                </a:solidFill>
              </a:rPr>
              <a:t>How to Choose Best suitable Algorithm  for our problem?</a:t>
            </a:r>
            <a:endParaRPr lang="en-US" b="1" dirty="0">
              <a:solidFill>
                <a:srgbClr val="FF0000"/>
              </a:solidFill>
            </a:endParaRPr>
          </a:p>
        </p:txBody>
      </p:sp>
      <p:sp>
        <p:nvSpPr>
          <p:cNvPr id="15" name="TextBox 14"/>
          <p:cNvSpPr txBox="1"/>
          <p:nvPr/>
        </p:nvSpPr>
        <p:spPr>
          <a:xfrm>
            <a:off x="3429000" y="2133600"/>
            <a:ext cx="1971502" cy="369332"/>
          </a:xfrm>
          <a:prstGeom prst="rect">
            <a:avLst/>
          </a:prstGeom>
          <a:noFill/>
        </p:spPr>
        <p:txBody>
          <a:bodyPr wrap="none" rtlCol="0">
            <a:spAutoFit/>
          </a:bodyPr>
          <a:lstStyle/>
          <a:p>
            <a:r>
              <a:rPr lang="en-IN" b="1" dirty="0" smtClean="0">
                <a:solidFill>
                  <a:srgbClr val="002060"/>
                </a:solidFill>
              </a:rPr>
              <a:t>Algorithm Analysis</a:t>
            </a:r>
            <a:endParaRPr lang="en-US" b="1" dirty="0">
              <a:solidFill>
                <a:srgbClr val="002060"/>
              </a:solidFill>
            </a:endParaRPr>
          </a:p>
        </p:txBody>
      </p:sp>
      <p:cxnSp>
        <p:nvCxnSpPr>
          <p:cNvPr id="19" name="Straight Arrow Connector 18"/>
          <p:cNvCxnSpPr>
            <a:stCxn id="28" idx="2"/>
          </p:cNvCxnSpPr>
          <p:nvPr/>
        </p:nvCxnSpPr>
        <p:spPr>
          <a:xfrm rot="5400000">
            <a:off x="4305300" y="1866900"/>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676400" y="2895600"/>
            <a:ext cx="1539332" cy="369332"/>
          </a:xfrm>
          <a:prstGeom prst="rect">
            <a:avLst/>
          </a:prstGeom>
          <a:noFill/>
        </p:spPr>
        <p:txBody>
          <a:bodyPr wrap="none" rtlCol="0">
            <a:spAutoFit/>
          </a:bodyPr>
          <a:lstStyle/>
          <a:p>
            <a:r>
              <a:rPr lang="en-IN" b="1" dirty="0" smtClean="0">
                <a:solidFill>
                  <a:srgbClr val="0070C0"/>
                </a:solidFill>
              </a:rPr>
              <a:t>Priori Analysis</a:t>
            </a:r>
            <a:endParaRPr lang="en-US" b="1" dirty="0">
              <a:solidFill>
                <a:srgbClr val="0070C0"/>
              </a:solidFill>
            </a:endParaRPr>
          </a:p>
        </p:txBody>
      </p:sp>
      <p:sp>
        <p:nvSpPr>
          <p:cNvPr id="24" name="TextBox 23"/>
          <p:cNvSpPr txBox="1"/>
          <p:nvPr/>
        </p:nvSpPr>
        <p:spPr>
          <a:xfrm>
            <a:off x="5029200" y="2971800"/>
            <a:ext cx="1937775" cy="369332"/>
          </a:xfrm>
          <a:prstGeom prst="rect">
            <a:avLst/>
          </a:prstGeom>
          <a:noFill/>
        </p:spPr>
        <p:txBody>
          <a:bodyPr wrap="none" rtlCol="0">
            <a:spAutoFit/>
          </a:bodyPr>
          <a:lstStyle/>
          <a:p>
            <a:r>
              <a:rPr lang="en-IN" b="1" dirty="0" smtClean="0">
                <a:solidFill>
                  <a:srgbClr val="0070C0"/>
                </a:solidFill>
              </a:rPr>
              <a:t>Posterior Analysis</a:t>
            </a:r>
            <a:endParaRPr lang="en-US" b="1" dirty="0">
              <a:solidFill>
                <a:srgbClr val="0070C0"/>
              </a:solidFill>
            </a:endParaRPr>
          </a:p>
        </p:txBody>
      </p:sp>
      <p:cxnSp>
        <p:nvCxnSpPr>
          <p:cNvPr id="26" name="Straight Arrow Connector 25"/>
          <p:cNvCxnSpPr/>
          <p:nvPr/>
        </p:nvCxnSpPr>
        <p:spPr>
          <a:xfrm rot="10800000" flipV="1">
            <a:off x="3124200" y="2590800"/>
            <a:ext cx="685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953000" y="25908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38200" y="3429000"/>
            <a:ext cx="3156313" cy="369332"/>
          </a:xfrm>
          <a:prstGeom prst="rect">
            <a:avLst/>
          </a:prstGeom>
          <a:noFill/>
        </p:spPr>
        <p:txBody>
          <a:bodyPr wrap="none" rtlCol="0">
            <a:spAutoFit/>
          </a:bodyPr>
          <a:lstStyle/>
          <a:p>
            <a:r>
              <a:rPr lang="en-IN" b="1" dirty="0" smtClean="0">
                <a:solidFill>
                  <a:srgbClr val="002060"/>
                </a:solidFill>
              </a:rPr>
              <a:t>Before actually using algorithm</a:t>
            </a:r>
            <a:endParaRPr lang="en-US" b="1" dirty="0">
              <a:solidFill>
                <a:srgbClr val="002060"/>
              </a:solidFill>
            </a:endParaRPr>
          </a:p>
        </p:txBody>
      </p:sp>
      <p:sp>
        <p:nvSpPr>
          <p:cNvPr id="34" name="TextBox 33"/>
          <p:cNvSpPr txBox="1"/>
          <p:nvPr/>
        </p:nvSpPr>
        <p:spPr>
          <a:xfrm>
            <a:off x="5105400" y="3429000"/>
            <a:ext cx="3012107" cy="369332"/>
          </a:xfrm>
          <a:prstGeom prst="rect">
            <a:avLst/>
          </a:prstGeom>
          <a:noFill/>
        </p:spPr>
        <p:txBody>
          <a:bodyPr wrap="none" rtlCol="0">
            <a:spAutoFit/>
          </a:bodyPr>
          <a:lstStyle/>
          <a:p>
            <a:r>
              <a:rPr lang="en-IN" b="1" dirty="0" smtClean="0">
                <a:solidFill>
                  <a:srgbClr val="002060"/>
                </a:solidFill>
              </a:rPr>
              <a:t>After actually using algorithm</a:t>
            </a:r>
            <a:endParaRPr lang="en-US" b="1" dirty="0">
              <a:solidFill>
                <a:srgbClr val="002060"/>
              </a:solidFill>
            </a:endParaRPr>
          </a:p>
        </p:txBody>
      </p:sp>
      <p:sp>
        <p:nvSpPr>
          <p:cNvPr id="35" name="TextBox 34"/>
          <p:cNvSpPr txBox="1"/>
          <p:nvPr/>
        </p:nvSpPr>
        <p:spPr>
          <a:xfrm>
            <a:off x="838200" y="3886200"/>
            <a:ext cx="1254767" cy="369332"/>
          </a:xfrm>
          <a:prstGeom prst="rect">
            <a:avLst/>
          </a:prstGeom>
          <a:noFill/>
        </p:spPr>
        <p:txBody>
          <a:bodyPr wrap="none" rtlCol="0">
            <a:spAutoFit/>
          </a:bodyPr>
          <a:lstStyle/>
          <a:p>
            <a:r>
              <a:rPr lang="en-IN" b="1" dirty="0" smtClean="0">
                <a:solidFill>
                  <a:srgbClr val="002060"/>
                </a:solidFill>
              </a:rPr>
              <a:t>Theoretical</a:t>
            </a:r>
            <a:endParaRPr lang="en-US" b="1" dirty="0">
              <a:solidFill>
                <a:srgbClr val="002060"/>
              </a:solidFill>
            </a:endParaRPr>
          </a:p>
        </p:txBody>
      </p:sp>
      <p:sp>
        <p:nvSpPr>
          <p:cNvPr id="36" name="TextBox 35"/>
          <p:cNvSpPr txBox="1"/>
          <p:nvPr/>
        </p:nvSpPr>
        <p:spPr>
          <a:xfrm>
            <a:off x="5105400" y="3962400"/>
            <a:ext cx="995785" cy="369332"/>
          </a:xfrm>
          <a:prstGeom prst="rect">
            <a:avLst/>
          </a:prstGeom>
          <a:noFill/>
        </p:spPr>
        <p:txBody>
          <a:bodyPr wrap="none" rtlCol="0">
            <a:spAutoFit/>
          </a:bodyPr>
          <a:lstStyle/>
          <a:p>
            <a:r>
              <a:rPr lang="en-IN" b="1" dirty="0" smtClean="0">
                <a:solidFill>
                  <a:srgbClr val="002060"/>
                </a:solidFill>
              </a:rPr>
              <a:t>Practical</a:t>
            </a:r>
            <a:endParaRPr lang="en-US" b="1" dirty="0">
              <a:solidFill>
                <a:srgbClr val="002060"/>
              </a:solidFill>
            </a:endParaRPr>
          </a:p>
        </p:txBody>
      </p:sp>
      <p:sp>
        <p:nvSpPr>
          <p:cNvPr id="37" name="TextBox 36"/>
          <p:cNvSpPr txBox="1"/>
          <p:nvPr/>
        </p:nvSpPr>
        <p:spPr>
          <a:xfrm>
            <a:off x="762000" y="5228272"/>
            <a:ext cx="3429000" cy="1477328"/>
          </a:xfrm>
          <a:prstGeom prst="rect">
            <a:avLst/>
          </a:prstGeom>
          <a:noFill/>
        </p:spPr>
        <p:txBody>
          <a:bodyPr wrap="square" rtlCol="0">
            <a:spAutoFit/>
          </a:bodyPr>
          <a:lstStyle/>
          <a:p>
            <a:r>
              <a:rPr lang="en-IN" b="1" dirty="0" smtClean="0">
                <a:solidFill>
                  <a:srgbClr val="00B050"/>
                </a:solidFill>
              </a:rPr>
              <a:t>Advantage: </a:t>
            </a:r>
          </a:p>
          <a:p>
            <a:pPr lvl="1"/>
            <a:r>
              <a:rPr lang="en-IN" b="1" dirty="0" smtClean="0"/>
              <a:t>Fast</a:t>
            </a:r>
          </a:p>
          <a:p>
            <a:pPr lvl="1"/>
            <a:r>
              <a:rPr lang="en-IN" b="1" dirty="0" smtClean="0"/>
              <a:t>No extra Resources required</a:t>
            </a:r>
          </a:p>
          <a:p>
            <a:r>
              <a:rPr lang="en-IN" b="1" dirty="0" smtClean="0">
                <a:solidFill>
                  <a:srgbClr val="FF0000"/>
                </a:solidFill>
              </a:rPr>
              <a:t>Disadvantage:</a:t>
            </a:r>
          </a:p>
          <a:p>
            <a:r>
              <a:rPr lang="en-IN" dirty="0" smtClean="0"/>
              <a:t>         </a:t>
            </a:r>
            <a:r>
              <a:rPr lang="en-IN" b="1" dirty="0" smtClean="0"/>
              <a:t>Based on assumptions</a:t>
            </a:r>
          </a:p>
        </p:txBody>
      </p:sp>
      <p:sp>
        <p:nvSpPr>
          <p:cNvPr id="38" name="TextBox 37"/>
          <p:cNvSpPr txBox="1"/>
          <p:nvPr/>
        </p:nvSpPr>
        <p:spPr>
          <a:xfrm>
            <a:off x="4724400" y="5228272"/>
            <a:ext cx="3886200" cy="1477328"/>
          </a:xfrm>
          <a:prstGeom prst="rect">
            <a:avLst/>
          </a:prstGeom>
          <a:noFill/>
        </p:spPr>
        <p:txBody>
          <a:bodyPr wrap="square" rtlCol="0">
            <a:spAutoFit/>
          </a:bodyPr>
          <a:lstStyle/>
          <a:p>
            <a:r>
              <a:rPr lang="en-IN" b="1" dirty="0" smtClean="0">
                <a:solidFill>
                  <a:srgbClr val="00B050"/>
                </a:solidFill>
              </a:rPr>
              <a:t>Advantage: </a:t>
            </a:r>
          </a:p>
          <a:p>
            <a:pPr lvl="1"/>
            <a:r>
              <a:rPr lang="en-IN" b="1" dirty="0" smtClean="0"/>
              <a:t>Accurate and Actual</a:t>
            </a:r>
          </a:p>
          <a:p>
            <a:r>
              <a:rPr lang="en-IN" b="1" dirty="0" smtClean="0">
                <a:solidFill>
                  <a:srgbClr val="FF0000"/>
                </a:solidFill>
              </a:rPr>
              <a:t>Disadvantage:</a:t>
            </a:r>
          </a:p>
          <a:p>
            <a:pPr marL="450850"/>
            <a:r>
              <a:rPr lang="en-IN" b="1" dirty="0" smtClean="0"/>
              <a:t>Implementation of all algorithms is an overhead</a:t>
            </a:r>
          </a:p>
        </p:txBody>
      </p:sp>
      <p:sp>
        <p:nvSpPr>
          <p:cNvPr id="16" name="TextBox 15"/>
          <p:cNvSpPr txBox="1"/>
          <p:nvPr/>
        </p:nvSpPr>
        <p:spPr>
          <a:xfrm>
            <a:off x="7162800" y="2438400"/>
            <a:ext cx="1451488" cy="646331"/>
          </a:xfrm>
          <a:prstGeom prst="rect">
            <a:avLst/>
          </a:prstGeom>
          <a:noFill/>
        </p:spPr>
        <p:txBody>
          <a:bodyPr wrap="none" rtlCol="0">
            <a:spAutoFit/>
          </a:bodyPr>
          <a:lstStyle/>
          <a:p>
            <a:r>
              <a:rPr lang="en-IN" b="1" dirty="0" smtClean="0">
                <a:solidFill>
                  <a:srgbClr val="002060"/>
                </a:solidFill>
              </a:rPr>
              <a:t>Empirical</a:t>
            </a:r>
          </a:p>
          <a:p>
            <a:r>
              <a:rPr lang="en-IN" b="1" dirty="0" smtClean="0">
                <a:solidFill>
                  <a:srgbClr val="002060"/>
                </a:solidFill>
              </a:rPr>
              <a:t>Experimental</a:t>
            </a:r>
          </a:p>
        </p:txBody>
      </p:sp>
      <p:sp>
        <p:nvSpPr>
          <p:cNvPr id="17" name="TextBox 16"/>
          <p:cNvSpPr txBox="1"/>
          <p:nvPr/>
        </p:nvSpPr>
        <p:spPr>
          <a:xfrm>
            <a:off x="838200" y="4495800"/>
            <a:ext cx="3206712" cy="369332"/>
          </a:xfrm>
          <a:prstGeom prst="rect">
            <a:avLst/>
          </a:prstGeom>
          <a:noFill/>
        </p:spPr>
        <p:txBody>
          <a:bodyPr wrap="none" rtlCol="0">
            <a:spAutoFit/>
          </a:bodyPr>
          <a:lstStyle/>
          <a:p>
            <a:r>
              <a:rPr lang="en-IN" b="1" dirty="0" smtClean="0">
                <a:solidFill>
                  <a:srgbClr val="002060"/>
                </a:solidFill>
              </a:rPr>
              <a:t>Implementation-&gt; not Required</a:t>
            </a:r>
            <a:endParaRPr lang="en-US" b="1" dirty="0">
              <a:solidFill>
                <a:srgbClr val="002060"/>
              </a:solidFill>
            </a:endParaRPr>
          </a:p>
        </p:txBody>
      </p:sp>
      <p:sp>
        <p:nvSpPr>
          <p:cNvPr id="18" name="TextBox 17"/>
          <p:cNvSpPr txBox="1"/>
          <p:nvPr/>
        </p:nvSpPr>
        <p:spPr>
          <a:xfrm>
            <a:off x="5181600" y="4572000"/>
            <a:ext cx="2879699" cy="369332"/>
          </a:xfrm>
          <a:prstGeom prst="rect">
            <a:avLst/>
          </a:prstGeom>
          <a:noFill/>
        </p:spPr>
        <p:txBody>
          <a:bodyPr wrap="none" rtlCol="0">
            <a:spAutoFit/>
          </a:bodyPr>
          <a:lstStyle/>
          <a:p>
            <a:r>
              <a:rPr lang="en-IN" b="1" dirty="0" smtClean="0">
                <a:solidFill>
                  <a:srgbClr val="002060"/>
                </a:solidFill>
              </a:rPr>
              <a:t>Implementation -&gt; Required</a:t>
            </a:r>
            <a:endParaRPr lang="en-US" b="1" dirty="0">
              <a:solidFill>
                <a:srgbClr val="002060"/>
              </a:solidFill>
            </a:endParaRPr>
          </a:p>
        </p:txBody>
      </p:sp>
      <p:sp>
        <p:nvSpPr>
          <p:cNvPr id="20" name="Footer Placeholder 19"/>
          <p:cNvSpPr>
            <a:spLocks noGrp="1"/>
          </p:cNvSpPr>
          <p:nvPr>
            <p:ph type="ftr" sz="quarter" idx="11"/>
          </p:nvPr>
        </p:nvSpPr>
        <p:spPr/>
        <p:txBody>
          <a:bodyPr/>
          <a:lstStyle/>
          <a:p>
            <a:r>
              <a:rPr lang="en-US" smtClean="0"/>
              <a:t>© Dr. Jyoti Lakhani</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35194</TotalTime>
  <Words>3822</Words>
  <Application>Microsoft Office PowerPoint</Application>
  <PresentationFormat>On-screen Show (4:3)</PresentationFormat>
  <Paragraphs>755</Paragraphs>
  <Slides>78</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78</vt:i4>
      </vt:variant>
    </vt:vector>
  </HeadingPairs>
  <TitlesOfParts>
    <vt:vector size="8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Jyoti Lakhani</dc:creator>
  <cp:lastModifiedBy>JonMMx 2000</cp:lastModifiedBy>
  <cp:revision>378</cp:revision>
  <dcterms:created xsi:type="dcterms:W3CDTF">2006-08-16T00:00:00Z</dcterms:created>
  <dcterms:modified xsi:type="dcterms:W3CDTF">2020-11-05T08:12:33Z</dcterms:modified>
</cp:coreProperties>
</file>